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912" r:id="rId2"/>
    <p:sldId id="5045" r:id="rId3"/>
    <p:sldId id="7231" r:id="rId4"/>
    <p:sldId id="7195" r:id="rId5"/>
    <p:sldId id="7207" r:id="rId6"/>
    <p:sldId id="7196" r:id="rId7"/>
    <p:sldId id="7237" r:id="rId8"/>
    <p:sldId id="7238" r:id="rId9"/>
    <p:sldId id="7208" r:id="rId10"/>
    <p:sldId id="7197" r:id="rId11"/>
    <p:sldId id="7209" r:id="rId12"/>
    <p:sldId id="7201" r:id="rId13"/>
    <p:sldId id="7210" r:id="rId14"/>
    <p:sldId id="7235" r:id="rId15"/>
    <p:sldId id="7236" r:id="rId16"/>
    <p:sldId id="7232" r:id="rId17"/>
    <p:sldId id="7204" r:id="rId18"/>
    <p:sldId id="7205" r:id="rId19"/>
    <p:sldId id="7206" r:id="rId20"/>
    <p:sldId id="7233" r:id="rId21"/>
    <p:sldId id="7234" r:id="rId22"/>
    <p:sldId id="52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9" d="100"/>
          <a:sy n="79" d="100"/>
        </p:scale>
        <p:origin x="10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A6B3C-CF37-4AD8-8AEB-CFE97CDFB23C}" type="datetimeFigureOut">
              <a:rPr lang="en-IN" smtClean="0"/>
              <a:t>11-03-2022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DEABB-D02A-4F4B-8BB2-A426C8BC9C80}"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a:t>
            </a:fld>
            <a:endParaRPr lang="en-US" dirty="0"/>
          </a:p>
        </p:txBody>
      </p:sp>
    </p:spTree>
    <p:extLst>
      <p:ext uri="{BB962C8B-B14F-4D97-AF65-F5344CB8AC3E}">
        <p14:creationId xmlns:p14="http://schemas.microsoft.com/office/powerpoint/2010/main" val="390077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a:t>
            </a:fld>
            <a:endParaRPr lang="en-US" dirty="0"/>
          </a:p>
        </p:txBody>
      </p:sp>
    </p:spTree>
    <p:extLst>
      <p:ext uri="{BB962C8B-B14F-4D97-AF65-F5344CB8AC3E}">
        <p14:creationId xmlns:p14="http://schemas.microsoft.com/office/powerpoint/2010/main" val="382620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D3FD20-AFB1-4FBA-9998-205C3335F4A0}"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3FD20-AFB1-4FBA-9998-205C3335F4A0}"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3FD20-AFB1-4FBA-9998-205C3335F4A0}"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p:cNvSpPr/>
          <p:nvPr userDrawn="1"/>
        </p:nvSpPr>
        <p:spPr>
          <a:xfrm>
            <a:off x="-34113" y="6683333"/>
            <a:ext cx="9193104"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0" name="Rectangle 9"/>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3"/>
          <p:cNvSpPr>
            <a:spLocks noGrp="1"/>
          </p:cNvSpPr>
          <p:nvPr>
            <p:ph type="body" sz="quarter" idx="14"/>
          </p:nvPr>
        </p:nvSpPr>
        <p:spPr>
          <a:xfrm>
            <a:off x="132585" y="193795"/>
            <a:ext cx="7417745"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p:cNvSpPr/>
          <p:nvPr userDrawn="1"/>
        </p:nvSpPr>
        <p:spPr>
          <a:xfrm>
            <a:off x="8743567" y="6515549"/>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7"/>
          <p:cNvSpPr txBox="1"/>
          <p:nvPr userDrawn="1"/>
        </p:nvSpPr>
        <p:spPr>
          <a:xfrm>
            <a:off x="8679474" y="6566712"/>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12" name="Straight Connector 11"/>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a:xfrm>
            <a:off x="7021287" y="6534151"/>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t>‹#›</a:t>
            </a:fld>
            <a:endParaRPr lang="en-US" dirty="0"/>
          </a:p>
        </p:txBody>
      </p:sp>
      <p:sp>
        <p:nvSpPr>
          <p:cNvPr id="6" name="TextBox 5"/>
          <p:cNvSpPr txBox="1"/>
          <p:nvPr userDrawn="1"/>
        </p:nvSpPr>
        <p:spPr>
          <a:xfrm>
            <a:off x="176213" y="6584947"/>
            <a:ext cx="4600575" cy="196208"/>
          </a:xfrm>
          <a:prstGeom prst="rect">
            <a:avLst/>
          </a:prstGeom>
          <a:noFill/>
        </p:spPr>
        <p:txBody>
          <a:bodyPr wrap="square" rtlCol="0">
            <a:spAutoFit/>
          </a:bodyPr>
          <a:lstStyle/>
          <a:p>
            <a:r>
              <a:rPr lang="en-US" sz="675" dirty="0">
                <a:solidFill>
                  <a:schemeClr val="bg1">
                    <a:lumMod val="50000"/>
                  </a:schemeClr>
                </a:solidFill>
                <a:latin typeface="Univers-Light-Normal" pitchFamily="2" charset="0"/>
              </a:rPr>
              <a:t>Copyright © TechSci Research All right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p:cNvSpPr/>
          <p:nvPr userDrawn="1"/>
        </p:nvSpPr>
        <p:spPr>
          <a:xfrm>
            <a:off x="1" y="6664208"/>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5" name="Rectangle 14"/>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 Placeholder 3"/>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p:cNvSpPr/>
          <p:nvPr userDrawn="1"/>
        </p:nvSpPr>
        <p:spPr>
          <a:xfrm>
            <a:off x="8743567" y="6515549"/>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Slide Number Placeholder 7"/>
          <p:cNvSpPr txBox="1"/>
          <p:nvPr userDrawn="1"/>
        </p:nvSpPr>
        <p:spPr>
          <a:xfrm>
            <a:off x="8679474" y="655364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19" name="Straight Connector 18"/>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14512" y="6638701"/>
            <a:ext cx="1886857" cy="338554"/>
          </a:xfrm>
          <a:prstGeom prst="rect">
            <a:avLst/>
          </a:prstGeom>
          <a:noFill/>
        </p:spPr>
        <p:txBody>
          <a:bodyPr wrap="square" rtlCol="0">
            <a:spAutoFit/>
          </a:bodyPr>
          <a:lstStyle/>
          <a:p>
            <a:r>
              <a:rPr lang="en-US" sz="800" dirty="0"/>
              <a:t>© TechSci Research</a:t>
            </a:r>
          </a:p>
          <a:p>
            <a:endParaRPr lang="en-US" sz="800"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3FD20-AFB1-4FBA-9998-205C3335F4A0}"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3FD20-AFB1-4FBA-9998-205C3335F4A0}" type="datetimeFigureOut">
              <a:rPr lang="en-IN" smtClean="0"/>
              <a:t>11-03-2022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D3FD20-AFB1-4FBA-9998-205C3335F4A0}"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D3FD20-AFB1-4FBA-9998-205C3335F4A0}" type="datetimeFigureOut">
              <a:rPr lang="en-IN" smtClean="0"/>
              <a:t>11-03-2022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D3FD20-AFB1-4FBA-9998-205C3335F4A0}" type="datetimeFigureOut">
              <a:rPr lang="en-IN" smtClean="0"/>
              <a:t>11-03-2022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3FD20-AFB1-4FBA-9998-205C3335F4A0}" type="datetimeFigureOut">
              <a:rPr lang="en-IN" smtClean="0"/>
              <a:t>11-03-2022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3FD20-AFB1-4FBA-9998-205C3335F4A0}"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3FD20-AFB1-4FBA-9998-205C3335F4A0}" type="datetimeFigureOut">
              <a:rPr lang="en-IN" smtClean="0"/>
              <a:t>11-03-2022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46E933-BF1B-49FF-AE50-A94543CF2FA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3FD20-AFB1-4FBA-9998-205C3335F4A0}" type="datetimeFigureOut">
              <a:rPr lang="en-IN" smtClean="0"/>
              <a:t>11-03-2022</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6E933-BF1B-49FF-AE50-A94543CF2FA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3.xml"/><Relationship Id="rId6" Type="http://schemas.openxmlformats.org/officeDocument/2006/relationships/image" Target="../media/image24.jpeg"/><Relationship Id="rId11" Type="http://schemas.openxmlformats.org/officeDocument/2006/relationships/hyperlink" Target="https://www.linkedin.com/company-beta/1053900/" TargetMode="External"/><Relationship Id="rId5" Type="http://schemas.openxmlformats.org/officeDocument/2006/relationships/image" Target="../media/image23.jpeg"/><Relationship Id="rId10" Type="http://schemas.microsoft.com/office/2007/relationships/hdphoto" Target="../media/hdphoto1.wdp"/><Relationship Id="rId4" Type="http://schemas.openxmlformats.org/officeDocument/2006/relationships/image" Target="../media/image22.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indoo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57"/>
            <a:ext cx="9144000" cy="5581449"/>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5884" y="5830046"/>
            <a:ext cx="2138029" cy="577112"/>
          </a:xfrm>
          <a:prstGeom prst="rect">
            <a:avLst/>
          </a:prstGeom>
        </p:spPr>
      </p:pic>
      <p:sp>
        <p:nvSpPr>
          <p:cNvPr id="18" name="TextBox 17"/>
          <p:cNvSpPr txBox="1"/>
          <p:nvPr/>
        </p:nvSpPr>
        <p:spPr>
          <a:xfrm>
            <a:off x="6475884" y="6520070"/>
            <a:ext cx="2138029" cy="253916"/>
          </a:xfrm>
          <a:prstGeom prst="rect">
            <a:avLst/>
          </a:prstGeom>
          <a:noFill/>
        </p:spPr>
        <p:txBody>
          <a:bodyPr wrap="square" rtlCol="0">
            <a:spAutoFit/>
          </a:bodyPr>
          <a:lstStyle/>
          <a:p>
            <a:r>
              <a:rPr lang="en-IN" sz="1050" b="1" dirty="0">
                <a:solidFill>
                  <a:schemeClr val="tx2">
                    <a:lumMod val="50000"/>
                  </a:schemeClr>
                </a:solidFill>
                <a:latin typeface="Montserrat" panose="00000500000000000000" pitchFamily="2" charset="0"/>
                <a:ea typeface="Verdana" panose="020B0604030504040204" pitchFamily="34" charset="0"/>
                <a:cs typeface="Arial" panose="020B0604020202020204" pitchFamily="34" charset="0"/>
              </a:rPr>
              <a:t>www.techsciresearch.com</a:t>
            </a:r>
          </a:p>
        </p:txBody>
      </p:sp>
      <p:sp>
        <p:nvSpPr>
          <p:cNvPr id="14" name="TextBox 13"/>
          <p:cNvSpPr txBox="1"/>
          <p:nvPr/>
        </p:nvSpPr>
        <p:spPr>
          <a:xfrm>
            <a:off x="193918" y="3001709"/>
            <a:ext cx="8829766" cy="1569660"/>
          </a:xfrm>
          <a:prstGeom prst="rect">
            <a:avLst/>
          </a:prstGeom>
          <a:noFill/>
        </p:spPr>
        <p:txBody>
          <a:bodyPr wrap="square" rtlCol="0">
            <a:spAutoFit/>
          </a:bodyPr>
          <a:lstStyle/>
          <a:p>
            <a:pPr algn="ctr"/>
            <a:r>
              <a:rPr lang="en-US" sz="2400" b="1" u="sng" dirty="0">
                <a:solidFill>
                  <a:schemeClr val="bg1"/>
                </a:solidFill>
                <a:latin typeface="Open Sans" panose="020B0606030504020204"/>
                <a:ea typeface="Roboto" panose="02000000000000000000" pitchFamily="2" charset="0"/>
                <a:cs typeface="Arial" panose="020B0604020202020204" pitchFamily="34" charset="0"/>
              </a:rPr>
              <a:t>INTERIM REPORT–</a:t>
            </a:r>
          </a:p>
          <a:p>
            <a:pPr algn="ctr"/>
            <a:r>
              <a:rPr lang="en-US" sz="2400" b="1" dirty="0">
                <a:solidFill>
                  <a:schemeClr val="bg1"/>
                </a:solidFill>
                <a:latin typeface="Open Sans" panose="020B0606030504020204"/>
                <a:cs typeface="Arial" panose="020B0604020202020204" pitchFamily="34" charset="0"/>
              </a:rPr>
              <a:t>COMPETITIVE INTELLIGENCE STUDY –</a:t>
            </a:r>
          </a:p>
          <a:p>
            <a:pPr algn="ctr"/>
            <a:r>
              <a:rPr lang="en-US" sz="2400" b="1" dirty="0">
                <a:solidFill>
                  <a:schemeClr val="accent1">
                    <a:lumMod val="50000"/>
                  </a:schemeClr>
                </a:solidFill>
                <a:latin typeface="Open Sans" panose="020B0606030504020204"/>
                <a:cs typeface="Arial" panose="020B0604020202020204" pitchFamily="34" charset="0"/>
              </a:rPr>
              <a:t>SELECTED MANUFACTURES OF RAPID ANTIGEN TEST KITS IN GLOBAL MARKET</a:t>
            </a:r>
            <a:endParaRPr lang="en-IN" sz="2400" b="1" dirty="0">
              <a:solidFill>
                <a:schemeClr val="accent1">
                  <a:lumMod val="50000"/>
                </a:schemeClr>
              </a:solidFill>
              <a:latin typeface="Open Sans" panose="020B0606030504020204"/>
              <a:cs typeface="Arial" panose="020B0604020202020204" pitchFamily="34" charset="0"/>
            </a:endParaRPr>
          </a:p>
        </p:txBody>
      </p:sp>
      <p:sp>
        <p:nvSpPr>
          <p:cNvPr id="2" name="Rectangle 1"/>
          <p:cNvSpPr/>
          <p:nvPr/>
        </p:nvSpPr>
        <p:spPr>
          <a:xfrm>
            <a:off x="193918" y="5333317"/>
            <a:ext cx="1409564" cy="276999"/>
          </a:xfrm>
          <a:prstGeom prst="rect">
            <a:avLst/>
          </a:prstGeom>
          <a:solidFill>
            <a:schemeClr val="accent3">
              <a:lumMod val="20000"/>
              <a:lumOff val="80000"/>
            </a:schemeClr>
          </a:solidFill>
        </p:spPr>
        <p:txBody>
          <a:bodyPr wrap="square">
            <a:spAutoFit/>
          </a:bodyPr>
          <a:lstStyle/>
          <a:p>
            <a:r>
              <a:rPr lang="en-US" altLang="ja-JP" sz="1200" b="1" dirty="0">
                <a:latin typeface="Arial" panose="020B0604020202020204" pitchFamily="34" charset="0"/>
                <a:cs typeface="Arial" panose="020B0604020202020204" pitchFamily="34" charset="0"/>
              </a:rPr>
              <a:t>Prepared For</a:t>
            </a:r>
            <a:r>
              <a:rPr lang="ja-JP" altLang="en-US" sz="1200" b="1" dirty="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11" name="TextBox 10"/>
          <p:cNvSpPr txBox="1"/>
          <p:nvPr/>
        </p:nvSpPr>
        <p:spPr>
          <a:xfrm>
            <a:off x="3249299" y="6067536"/>
            <a:ext cx="2525085"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TSR/2020/353</a:t>
            </a:r>
          </a:p>
        </p:txBody>
      </p:sp>
      <p:pic>
        <p:nvPicPr>
          <p:cNvPr id="4" name="Picture 4" descr="Research and Markets - Crunchbase Company Profile &amp; Funding"/>
          <p:cNvPicPr>
            <a:picLocks noChangeAspect="1" noChangeArrowheads="1"/>
          </p:cNvPicPr>
          <p:nvPr/>
        </p:nvPicPr>
        <p:blipFill rotWithShape="1">
          <a:blip r:embed="rId4">
            <a:extLst>
              <a:ext uri="{28A0092B-C50C-407E-A947-70E740481C1C}">
                <a14:useLocalDpi xmlns:a14="http://schemas.microsoft.com/office/drawing/2010/main" val="0"/>
              </a:ext>
            </a:extLst>
          </a:blip>
          <a:srcRect b="12040"/>
          <a:stretch>
            <a:fillRect/>
          </a:stretch>
        </p:blipFill>
        <p:spPr bwMode="auto">
          <a:xfrm>
            <a:off x="193918" y="5586107"/>
            <a:ext cx="1409564" cy="12398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487916" y="5308570"/>
            <a:ext cx="1409564" cy="276999"/>
          </a:xfrm>
          <a:prstGeom prst="rect">
            <a:avLst/>
          </a:prstGeom>
          <a:solidFill>
            <a:schemeClr val="accent3">
              <a:lumMod val="20000"/>
              <a:lumOff val="80000"/>
            </a:schemeClr>
          </a:solidFill>
        </p:spPr>
        <p:txBody>
          <a:bodyPr wrap="square">
            <a:spAutoFit/>
          </a:bodyPr>
          <a:lstStyle/>
          <a:p>
            <a:r>
              <a:rPr lang="en-US" altLang="ja-JP" sz="1200" b="1" dirty="0">
                <a:latin typeface="Arial" panose="020B0604020202020204" pitchFamily="34" charset="0"/>
                <a:cs typeface="Arial" panose="020B0604020202020204" pitchFamily="34" charset="0"/>
              </a:rPr>
              <a:t>Prepared By</a:t>
            </a:r>
            <a:r>
              <a:rPr lang="ja-JP" altLang="en-US" sz="1200" b="1" dirty="0">
                <a:latin typeface="Arial" panose="020B0604020202020204" pitchFamily="34" charset="0"/>
                <a:cs typeface="Arial" panose="020B0604020202020204" pitchFamily="34" charset="0"/>
              </a:rPr>
              <a:t>：</a:t>
            </a:r>
            <a:endParaRPr lang="en-IN" sz="1200" dirty="0">
              <a:latin typeface="Arial" panose="020B0604020202020204" pitchFamily="34" charset="0"/>
              <a:cs typeface="Arial" panose="020B0604020202020204" pitchFamily="34" charset="0"/>
            </a:endParaRPr>
          </a:p>
        </p:txBody>
      </p:sp>
      <p:sp>
        <p:nvSpPr>
          <p:cNvPr id="10" name="TextBox 9"/>
          <p:cNvSpPr txBox="1"/>
          <p:nvPr/>
        </p:nvSpPr>
        <p:spPr>
          <a:xfrm>
            <a:off x="3249298" y="6429446"/>
            <a:ext cx="2525085"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February 23,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Guangzhou Wondfo Biotech Co., Ltd.</a:t>
            </a:r>
          </a:p>
        </p:txBody>
      </p:sp>
      <p:sp>
        <p:nvSpPr>
          <p:cNvPr id="9" name="TextBox 8"/>
          <p:cNvSpPr txBox="1"/>
          <p:nvPr/>
        </p:nvSpPr>
        <p:spPr>
          <a:xfrm>
            <a:off x="159090" y="1030266"/>
            <a:ext cx="8799380" cy="1569707"/>
          </a:xfrm>
          <a:prstGeom prst="rect">
            <a:avLst/>
          </a:prstGeom>
          <a:solidFill>
            <a:schemeClr val="bg1">
              <a:lumMod val="95000"/>
            </a:schemeClr>
          </a:solidFill>
          <a:ln w="28575">
            <a:solidFill>
              <a:schemeClr val="tx1"/>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Overview: </a:t>
            </a:r>
          </a:p>
          <a:p>
            <a:pPr marL="0" marR="0" lvl="0" indent="0" algn="just" defTabSz="457200" rtl="0" eaLnBrk="1" fontAlgn="auto" latinLnBrk="0" hangingPunct="1">
              <a:lnSpc>
                <a:spcPct val="150000"/>
              </a:lnSpc>
              <a:spcBef>
                <a:spcPts val="0"/>
              </a:spcBef>
              <a:spcAft>
                <a:spcPts val="0"/>
              </a:spcAft>
              <a:buClrTx/>
              <a:buSzTx/>
              <a:buNone/>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Guangzhou Wondfo Biotech Co., Ltd. is a China based POCT provider, established in 1992. </a:t>
            </a:r>
            <a:r>
              <a:rPr lang="en-US" sz="1050" b="0" dirty="0">
                <a:ea typeface="Verdana" panose="020B0604030504040204" pitchFamily="34" charset="0"/>
              </a:rPr>
              <a:t>The company focuses on R&amp;D, manufacturing, sales and service of rapid diagnostic reagents and equipment.  Wondfo Biotech has presence in more than 140 countries providing over 300 clinical test items and serving more than 20,000 medical institutions. </a:t>
            </a: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Wondfo has developed nine technology platform</a:t>
            </a:r>
            <a:r>
              <a:rPr lang="en-US" sz="1050" b="0" dirty="0">
                <a:ea typeface="Verdana" panose="020B0604030504040204" pitchFamily="34" charset="0"/>
              </a:rPr>
              <a:t>s which include the immune colloidal gold, immune-fluorescence, electrochemistry, dry biochemistry, chemiluminescence, molecular diagnostics, instrument, pathology, and biological raw material based on which it develops the product lines.</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6" name="TextBox 5"/>
          <p:cNvSpPr txBox="1"/>
          <p:nvPr/>
        </p:nvSpPr>
        <p:spPr>
          <a:xfrm>
            <a:off x="172310" y="3155178"/>
            <a:ext cx="8799380" cy="3161040"/>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Rapid Antigen Test Kit</a:t>
            </a:r>
          </a:p>
          <a:p>
            <a:pPr marL="514350" lvl="1" indent="-171450">
              <a:lnSpc>
                <a:spcPct val="20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Guangzhou </a:t>
            </a:r>
            <a:r>
              <a:rPr kumimoji="0" lang="en-US" sz="110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Wondfo</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Biotech’s rapid antigen test is sold under the brand name of </a:t>
            </a:r>
            <a:r>
              <a:rPr kumimoji="0" lang="en-US" sz="110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Wondfo</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2019-nCoV Antigen Test. </a:t>
            </a:r>
          </a:p>
          <a:p>
            <a:pPr marL="514350" lvl="1" indent="-171450">
              <a:lnSpc>
                <a:spcPct val="20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It is based on lateral flow method and </a:t>
            </a:r>
            <a:r>
              <a:rPr lang="en-US" sz="1100" b="0" dirty="0">
                <a:solidFill>
                  <a:schemeClr val="bg1"/>
                </a:solidFill>
                <a:latin typeface="Arial" panose="020B0604020202020204" pitchFamily="34" charset="0"/>
                <a:ea typeface="Verdana" panose="020B0604030504040204" pitchFamily="34" charset="0"/>
                <a:cs typeface="Arial" panose="020B0604020202020204" pitchFamily="34" charset="0"/>
              </a:rPr>
              <a:t>uses</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non-invasive nasopharyngeal/oropharyngeal/nasal/saliva/sputum swab samples.</a:t>
            </a:r>
          </a:p>
          <a:p>
            <a:pPr marL="514350" lvl="1" indent="-171450">
              <a:lnSpc>
                <a:spcPct val="200000"/>
              </a:lnSpc>
              <a:buFont typeface="Arial" panose="020B0604020202020204" pitchFamily="34" charset="0"/>
              <a:buChar char="•"/>
              <a:defRPr/>
            </a:pPr>
            <a:r>
              <a:rPr kumimoji="0" lang="en-US" sz="110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Wondfo</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2019-nCoV Antigen Test provides instant results within 15 minutes. </a:t>
            </a:r>
          </a:p>
          <a:p>
            <a:pPr marL="514350" lvl="1" indent="-171450">
              <a:lnSpc>
                <a:spcPct val="200000"/>
              </a:lnSpc>
              <a:buFont typeface="Arial" panose="020B0604020202020204" pitchFamily="34" charset="0"/>
              <a:buChar char="•"/>
              <a:defRPr/>
            </a:pPr>
            <a:r>
              <a:rPr lang="en-US" sz="1100" b="0" dirty="0">
                <a:solidFill>
                  <a:schemeClr val="bg1"/>
                </a:solidFill>
                <a:latin typeface="Arial" panose="020B0604020202020204" pitchFamily="34" charset="0"/>
                <a:ea typeface="Verdana" panose="020B0604030504040204" pitchFamily="34" charset="0"/>
                <a:cs typeface="Arial" panose="020B0604020202020204" pitchFamily="34" charset="0"/>
              </a:rPr>
              <a:t>The test is like RT-PCR, and the detection of antigen indicates active infection. </a:t>
            </a:r>
          </a:p>
          <a:p>
            <a:pPr marL="514350" lvl="1" indent="-171450">
              <a:lnSpc>
                <a:spcPct val="200000"/>
              </a:lnSpc>
              <a:buFont typeface="Arial" panose="020B0604020202020204" pitchFamily="34" charset="0"/>
              <a:buChar char="•"/>
              <a:defRPr/>
            </a:pPr>
            <a:r>
              <a:rPr lang="en-US" sz="1100" b="0" dirty="0">
                <a:solidFill>
                  <a:schemeClr val="bg1"/>
                </a:solidFill>
                <a:latin typeface="Arial" panose="020B0604020202020204" pitchFamily="34" charset="0"/>
                <a:ea typeface="Verdana" panose="020B0604030504040204" pitchFamily="34" charset="0"/>
                <a:cs typeface="Arial" panose="020B0604020202020204" pitchFamily="34" charset="0"/>
              </a:rPr>
              <a:t>It has sensitivity of 98.11% (95% CI:95.24% ~ 99.48%), and specificity of 99.72% (95% CI: 98.47% ~ 99.99%). </a:t>
            </a:r>
          </a:p>
          <a:p>
            <a:pPr marL="514350" lvl="1" indent="-171450">
              <a:lnSpc>
                <a:spcPct val="200000"/>
              </a:lnSpc>
              <a:buFont typeface="Arial" panose="020B0604020202020204" pitchFamily="34" charset="0"/>
              <a:buChar char="•"/>
              <a:defRPr/>
            </a:pPr>
            <a:r>
              <a:rPr lang="en-US" sz="1100" b="0" dirty="0">
                <a:solidFill>
                  <a:schemeClr val="bg1"/>
                </a:solidFill>
                <a:latin typeface="Arial" panose="020B0604020202020204" pitchFamily="34" charset="0"/>
                <a:ea typeface="Verdana" panose="020B0604030504040204" pitchFamily="34" charset="0"/>
                <a:cs typeface="Arial" panose="020B0604020202020204" pitchFamily="34" charset="0"/>
              </a:rPr>
              <a:t>It is FDA approved and CE certified having a shelf life of 12 months and 24 months depending upon the swab  taken. </a:t>
            </a:r>
          </a:p>
          <a:p>
            <a:pPr marL="171450">
              <a:defRPr/>
            </a:pPr>
            <a:r>
              <a:rPr kumimoji="0" lang="en-US"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Unit Location (1): </a:t>
            </a:r>
            <a:r>
              <a:rPr kumimoji="0" lang="en-US"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Guangzhou, China</a:t>
            </a:r>
          </a:p>
          <a:p>
            <a:pPr marL="171450">
              <a:defRPr/>
            </a:pPr>
            <a:r>
              <a:rPr lang="en-US" dirty="0">
                <a:solidFill>
                  <a:schemeClr val="bg1"/>
                </a:solidFill>
                <a:ea typeface="Verdana" panose="020B0604030504040204" pitchFamily="34" charset="0"/>
              </a:rPr>
              <a:t>Cumulative Production Capacity: </a:t>
            </a:r>
            <a:r>
              <a:rPr lang="en-US" b="0" dirty="0">
                <a:solidFill>
                  <a:schemeClr val="bg1"/>
                </a:solidFill>
                <a:ea typeface="Verdana" panose="020B0604030504040204" pitchFamily="34" charset="0"/>
              </a:rPr>
              <a:t>480 million units per year</a:t>
            </a:r>
          </a:p>
          <a:p>
            <a:pPr marL="171450">
              <a:defRPr/>
            </a:pPr>
            <a:endParaRPr lang="en-US" b="0" dirty="0">
              <a:solidFill>
                <a:schemeClr val="bg1"/>
              </a:solidFill>
              <a:ea typeface="Verdana" panose="020B0604030504040204" pitchFamily="34" charset="0"/>
            </a:endParaRPr>
          </a:p>
        </p:txBody>
      </p:sp>
      <p:sp>
        <p:nvSpPr>
          <p:cNvPr id="7" name="TextBox 6"/>
          <p:cNvSpPr txBox="1"/>
          <p:nvPr/>
        </p:nvSpPr>
        <p:spPr>
          <a:xfrm>
            <a:off x="159090" y="2716151"/>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Rapid Antigen Test Kit Business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630" y="229417"/>
            <a:ext cx="1316667" cy="3291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Guangzhou Wondfo Biotech Co., Ltd.</a:t>
            </a:r>
          </a:p>
        </p:txBody>
      </p:sp>
      <p:sp>
        <p:nvSpPr>
          <p:cNvPr id="6" name="TextBox 5"/>
          <p:cNvSpPr txBox="1"/>
          <p:nvPr/>
        </p:nvSpPr>
        <p:spPr>
          <a:xfrm>
            <a:off x="185530" y="1519674"/>
            <a:ext cx="8799380" cy="1812081"/>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Production Capacity: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40 million units per month</a:t>
            </a:r>
            <a:endPar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Automation of the Production Line ( Manual/ Semi/ Automatic):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Automatic production </a:t>
            </a:r>
            <a:r>
              <a:rPr lang="en-US" sz="1050" b="0" dirty="0">
                <a:solidFill>
                  <a:schemeClr val="bg1"/>
                </a:solidFill>
                <a:ea typeface="Verdana" panose="020B0604030504040204" pitchFamily="34" charset="0"/>
              </a:rPr>
              <a:t>l</a:t>
            </a:r>
            <a:r>
              <a:rPr kumimoji="0" lang="en-US" sz="105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ine</a:t>
            </a:r>
            <a:endPar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Cost Per Unit: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2.00/Kit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Raw Material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1.25/Kit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Process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0.60/Kit</a:t>
            </a:r>
          </a:p>
          <a:p>
            <a:pPr marL="514350" lvl="1" indent="-171450">
              <a:lnSpc>
                <a:spcPct val="150000"/>
              </a:lnSpc>
              <a:buFont typeface="Arial" panose="020B0604020202020204" pitchFamily="34" charset="0"/>
              <a:buChar char="•"/>
              <a:defRPr/>
            </a:pPr>
            <a:r>
              <a:rPr lang="en-US" sz="1050" b="1" dirty="0">
                <a:solidFill>
                  <a:schemeClr val="bg1"/>
                </a:solidFill>
                <a:latin typeface="Arial" panose="020B0604020202020204" pitchFamily="34" charset="0"/>
                <a:ea typeface="Verdana" panose="020B0604030504040204" pitchFamily="34" charset="0"/>
                <a:cs typeface="Arial" panose="020B0604020202020204" pitchFamily="34" charset="0"/>
              </a:rPr>
              <a:t>Packaging Cost: </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USD 0.15/Kit</a:t>
            </a:r>
          </a:p>
          <a:p>
            <a:pPr marL="171450">
              <a:defRPr/>
            </a:pPr>
            <a:r>
              <a:rPr lang="en-US" sz="1050" dirty="0">
                <a:solidFill>
                  <a:schemeClr val="bg1"/>
                </a:solidFill>
                <a:ea typeface="Verdana" panose="020B0604030504040204" pitchFamily="34" charset="0"/>
              </a:rPr>
              <a:t>Lead Time of Building The Production Line: </a:t>
            </a:r>
            <a:r>
              <a:rPr lang="en-US" sz="1050" b="0" dirty="0">
                <a:solidFill>
                  <a:schemeClr val="bg1"/>
                </a:solidFill>
                <a:ea typeface="Verdana" panose="020B0604030504040204" pitchFamily="34" charset="0"/>
              </a:rPr>
              <a:t>5 weeks</a:t>
            </a:r>
            <a:r>
              <a:rPr lang="en-US" sz="1050" dirty="0">
                <a:solidFill>
                  <a:schemeClr val="bg1"/>
                </a:solidFill>
                <a:ea typeface="Verdana" panose="020B0604030504040204" pitchFamily="34" charset="0"/>
              </a:rPr>
              <a:t> . </a:t>
            </a:r>
            <a:r>
              <a:rPr lang="en-US" sz="1050" b="0" dirty="0">
                <a:solidFill>
                  <a:schemeClr val="bg1"/>
                </a:solidFill>
                <a:ea typeface="Verdana" panose="020B0604030504040204" pitchFamily="34" charset="0"/>
              </a:rPr>
              <a:t>The production line is installed within the existing production plant of other products </a:t>
            </a:r>
            <a:endParaRPr lang="en-US" sz="1050" dirty="0">
              <a:solidFill>
                <a:schemeClr val="bg1"/>
              </a:solidFill>
              <a:ea typeface="Verdana" panose="020B0604030504040204" pitchFamily="34" charset="0"/>
            </a:endParaRPr>
          </a:p>
        </p:txBody>
      </p:sp>
      <p:sp>
        <p:nvSpPr>
          <p:cNvPr id="5" name="TextBox 4"/>
          <p:cNvSpPr txBox="1"/>
          <p:nvPr/>
        </p:nvSpPr>
        <p:spPr>
          <a:xfrm>
            <a:off x="185530" y="990028"/>
            <a:ext cx="8799380" cy="357837"/>
          </a:xfrm>
          <a:prstGeom prst="rect">
            <a:avLst/>
          </a:prstGeom>
          <a:solidFill>
            <a:schemeClr val="accent1">
              <a:lumMod val="20000"/>
              <a:lumOff val="8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Plant Location Benchmarked : Guangzhou, China</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630" y="229417"/>
            <a:ext cx="1316667" cy="329167"/>
          </a:xfrm>
          <a:prstGeom prst="rect">
            <a:avLst/>
          </a:prstGeom>
        </p:spPr>
      </p:pic>
      <p:pic>
        <p:nvPicPr>
          <p:cNvPr id="3" name="Picture 2" descr="Graphical user interface, applicati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90" y="3661933"/>
            <a:ext cx="8825820" cy="246601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OEM (Xiamen </a:t>
            </a:r>
            <a:r>
              <a:rPr lang="en-US" sz="1400" dirty="0" err="1">
                <a:solidFill>
                  <a:schemeClr val="tx1"/>
                </a:solidFill>
                <a:latin typeface="Arial" panose="020B0604020202020204" pitchFamily="34" charset="0"/>
                <a:ea typeface="Verdana" panose="020B0604030504040204" pitchFamily="34" charset="0"/>
              </a:rPr>
              <a:t>Biotime</a:t>
            </a:r>
            <a:r>
              <a:rPr lang="en-US" sz="1400" dirty="0">
                <a:solidFill>
                  <a:schemeClr val="tx1"/>
                </a:solidFill>
                <a:latin typeface="Arial" panose="020B0604020202020204" pitchFamily="34" charset="0"/>
                <a:ea typeface="Verdana" panose="020B0604030504040204" pitchFamily="34" charset="0"/>
              </a:rPr>
              <a:t> Biotechnology) For Innova Medical Group, USA</a:t>
            </a:r>
          </a:p>
        </p:txBody>
      </p:sp>
      <p:sp>
        <p:nvSpPr>
          <p:cNvPr id="9" name="TextBox 8"/>
          <p:cNvSpPr txBox="1"/>
          <p:nvPr/>
        </p:nvSpPr>
        <p:spPr>
          <a:xfrm>
            <a:off x="159090" y="809318"/>
            <a:ext cx="8799380" cy="1327333"/>
          </a:xfrm>
          <a:prstGeom prst="rect">
            <a:avLst/>
          </a:prstGeom>
          <a:solidFill>
            <a:schemeClr val="bg1">
              <a:lumMod val="95000"/>
            </a:schemeClr>
          </a:solidFill>
          <a:ln w="28575">
            <a:solidFill>
              <a:schemeClr val="tx1"/>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Overview: </a:t>
            </a:r>
          </a:p>
          <a:p>
            <a:pPr marL="0" marR="0" lvl="0" indent="0" algn="just" defTabSz="457200" rtl="0" eaLnBrk="1" fontAlgn="auto" latinLnBrk="0" hangingPunct="1">
              <a:lnSpc>
                <a:spcPct val="150000"/>
              </a:lnSpc>
              <a:spcBef>
                <a:spcPts val="0"/>
              </a:spcBef>
              <a:spcAft>
                <a:spcPts val="0"/>
              </a:spcAft>
              <a:buClrTx/>
              <a:buSzTx/>
              <a:buNone/>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Innova Medical Group is a wholly owned subsidiary of private equity firm  Pasaca Capital, Inc. and is headquartered in California, USA. It specializes in screening, testing and diagnostics for cancer, heart disease, arterial calcification, stroke, and virus detection focused on infectious diseases. </a:t>
            </a:r>
            <a:r>
              <a:rPr kumimoji="0" lang="en-US" sz="105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China-based Xiamen Biotime Biotechnology diagnostic healthcare company is the OEM for Innova Medical Group. Xiamen Biotime Biotechnology Co., Ltd. is involved in development, production, and sales of POCT in vitro diagnostic reagents.</a:t>
            </a:r>
          </a:p>
        </p:txBody>
      </p:sp>
      <p:sp>
        <p:nvSpPr>
          <p:cNvPr id="6" name="TextBox 5"/>
          <p:cNvSpPr txBox="1"/>
          <p:nvPr/>
        </p:nvSpPr>
        <p:spPr>
          <a:xfrm>
            <a:off x="159090" y="2636695"/>
            <a:ext cx="8799380" cy="3993447"/>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spcBef>
                <a:spcPts val="0"/>
              </a:spcBef>
              <a:spcAft>
                <a:spcPts val="0"/>
              </a:spcAft>
              <a:buClrTx/>
              <a:buSzTx/>
              <a:buFontTx/>
              <a:buNone/>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Rapid Antigen Test Kit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Innova Medical Group’s rapid antigen test is sold under the brand name of Innova</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SARS-CoV-2 antigen test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Innova’s SARS-CoV-2 antigen test is a lateral flow immunochromatographic assay used to detect extracted nucleocapsid protein antigens specific to SARS-CoV-2 in swab specimens directly collected from individuals having COVID-19.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It has a sensitivity on symptomatic individuals of 97% and a specificity of 99%. It has more than 90% sensitivity for asymptomatic Covid-19 infection.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test uses nasal/throat swab and gives results in 20 minutes. </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Unit Location of OEM </a:t>
            </a:r>
            <a:r>
              <a:rPr lang="en-US" sz="1050" dirty="0">
                <a:solidFill>
                  <a:schemeClr val="bg1"/>
                </a:solidFill>
                <a:ea typeface="Verdana" panose="020B0604030504040204" pitchFamily="34" charset="0"/>
              </a:rPr>
              <a:t>(</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Xiamen </a:t>
            </a:r>
            <a:r>
              <a:rPr kumimoji="0" lang="en-US" sz="105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Biotime</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Biotechnology) :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Fujian, China, Own Plant Location: USA (MPS Medical), France (In-process),  UK ( Planned)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 April 2021, Innova Medical Group has acquired MPS Medical Inc. which would manufacture rapid antigen test kits for Innova. Its initial production capacity would be 5 million tests kits per day</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 in the plant of MPS Medical in USA </a:t>
            </a:r>
            <a:endPar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In October 2021, Innova Medical Group inaugurated its first rapid antigen test production line in Loiret, France. </a:t>
            </a:r>
            <a:r>
              <a:rPr lang="en-US" sz="1050" b="0" dirty="0">
                <a:solidFill>
                  <a:schemeClr val="bg1"/>
                </a:solidFill>
                <a:latin typeface="Arial" panose="020B0604020202020204" pitchFamily="34" charset="0"/>
                <a:ea typeface="Verdana" panose="020B0604030504040204" pitchFamily="34" charset="0"/>
                <a:cs typeface="Arial" panose="020B0604020202020204" pitchFamily="34" charset="0"/>
              </a:rPr>
              <a:t>The company has entered in a partnership with AXYNTIS, a France based chemical manufacturing company; this partnership anticipates a possible ramp up which would increase the production capacity of more than 1 million tests per day. </a:t>
            </a:r>
          </a:p>
          <a:p>
            <a:pPr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Innova Group also plans to set up its own manufacturing plant in </a:t>
            </a:r>
            <a:r>
              <a:rPr kumimoji="0" lang="en-US" sz="105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Rhymney</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South Wales, UK.</a:t>
            </a:r>
          </a:p>
          <a:p>
            <a:pPr marL="171450">
              <a:defRPr/>
            </a:pPr>
            <a:r>
              <a:rPr lang="en-US" sz="1050" b="0" dirty="0" err="1">
                <a:solidFill>
                  <a:schemeClr val="bg1"/>
                </a:solidFill>
                <a:ea typeface="Verdana" panose="020B0604030504040204" pitchFamily="34" charset="0"/>
              </a:rPr>
              <a:t>Biotime</a:t>
            </a:r>
            <a:r>
              <a:rPr lang="en-US" sz="1050" b="0" dirty="0">
                <a:solidFill>
                  <a:schemeClr val="bg1"/>
                </a:solidFill>
                <a:ea typeface="Verdana" panose="020B0604030504040204" pitchFamily="34" charset="0"/>
              </a:rPr>
              <a:t> has plans to increase the capacity to 16,000 million units per year</a:t>
            </a:r>
          </a:p>
        </p:txBody>
      </p:sp>
      <p:pic>
        <p:nvPicPr>
          <p:cNvPr id="3" name="Picture 2"/>
          <p:cNvPicPr>
            <a:picLocks noChangeAspect="1"/>
          </p:cNvPicPr>
          <p:nvPr/>
        </p:nvPicPr>
        <p:blipFill>
          <a:blip r:embed="rId3"/>
          <a:stretch>
            <a:fillRect/>
          </a:stretch>
        </p:blipFill>
        <p:spPr>
          <a:xfrm>
            <a:off x="6189463" y="196537"/>
            <a:ext cx="1393549" cy="457200"/>
          </a:xfrm>
          <a:prstGeom prst="rect">
            <a:avLst/>
          </a:prstGeom>
        </p:spPr>
      </p:pic>
      <p:sp>
        <p:nvSpPr>
          <p:cNvPr id="11" name="TextBox 10"/>
          <p:cNvSpPr txBox="1"/>
          <p:nvPr/>
        </p:nvSpPr>
        <p:spPr>
          <a:xfrm>
            <a:off x="159090" y="2198647"/>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Rapid Antigen Test Kit Business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6162197"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OEM (Xiamen </a:t>
            </a:r>
            <a:r>
              <a:rPr lang="en-US" sz="1400" dirty="0" err="1">
                <a:solidFill>
                  <a:schemeClr val="tx1"/>
                </a:solidFill>
                <a:latin typeface="Arial" panose="020B0604020202020204" pitchFamily="34" charset="0"/>
                <a:ea typeface="Verdana" panose="020B0604030504040204" pitchFamily="34" charset="0"/>
              </a:rPr>
              <a:t>Biotime</a:t>
            </a:r>
            <a:r>
              <a:rPr lang="en-US" sz="1400" dirty="0">
                <a:solidFill>
                  <a:schemeClr val="tx1"/>
                </a:solidFill>
                <a:latin typeface="Arial" panose="020B0604020202020204" pitchFamily="34" charset="0"/>
                <a:ea typeface="Verdana" panose="020B0604030504040204" pitchFamily="34" charset="0"/>
              </a:rPr>
              <a:t> Biotechnology) For Innova Medical Group, USA</a:t>
            </a:r>
          </a:p>
        </p:txBody>
      </p:sp>
      <p:sp>
        <p:nvSpPr>
          <p:cNvPr id="6" name="TextBox 5"/>
          <p:cNvSpPr txBox="1"/>
          <p:nvPr/>
        </p:nvSpPr>
        <p:spPr>
          <a:xfrm>
            <a:off x="185530" y="1520987"/>
            <a:ext cx="8799380" cy="1812081"/>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Dedicated Production Capacity for Innova :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400 million units per month </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Automation of the Production Line ( Manual/ Semi/ Automatic):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Automatic</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Cost Per Unit: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2.75/Kit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Raw Material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1.65/Kit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Process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0.90/Kit</a:t>
            </a:r>
          </a:p>
          <a:p>
            <a:pPr marL="514350" lvl="1" indent="-171450">
              <a:lnSpc>
                <a:spcPct val="150000"/>
              </a:lnSpc>
              <a:buFont typeface="Arial" panose="020B0604020202020204" pitchFamily="34" charset="0"/>
              <a:buChar char="•"/>
              <a:defRPr/>
            </a:pPr>
            <a:r>
              <a:rPr lang="en-US" sz="1050" b="1" dirty="0">
                <a:solidFill>
                  <a:schemeClr val="bg1"/>
                </a:solidFill>
                <a:latin typeface="Arial" panose="020B0604020202020204" pitchFamily="34" charset="0"/>
                <a:ea typeface="Verdana" panose="020B0604030504040204" pitchFamily="34" charset="0"/>
                <a:cs typeface="Arial" panose="020B0604020202020204" pitchFamily="34" charset="0"/>
              </a:rPr>
              <a:t>Packaging Cost: </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USD 0.20/Kit</a:t>
            </a:r>
          </a:p>
          <a:p>
            <a:pPr marL="171450">
              <a:defRPr/>
            </a:pPr>
            <a:r>
              <a:rPr lang="en-US" sz="1050" dirty="0">
                <a:solidFill>
                  <a:schemeClr val="bg1"/>
                </a:solidFill>
                <a:ea typeface="Verdana" panose="020B0604030504040204" pitchFamily="34" charset="0"/>
              </a:rPr>
              <a:t>Lead Time of Building The Production Line: </a:t>
            </a:r>
            <a:r>
              <a:rPr lang="en-US" sz="1050" b="0" dirty="0">
                <a:solidFill>
                  <a:schemeClr val="bg1"/>
                </a:solidFill>
                <a:ea typeface="Verdana" panose="020B0604030504040204" pitchFamily="34" charset="0"/>
              </a:rPr>
              <a:t>8 weeks. The production line is installed within the existing production plant of other products </a:t>
            </a:r>
          </a:p>
        </p:txBody>
      </p:sp>
      <p:sp>
        <p:nvSpPr>
          <p:cNvPr id="5" name="TextBox 4"/>
          <p:cNvSpPr txBox="1"/>
          <p:nvPr/>
        </p:nvSpPr>
        <p:spPr>
          <a:xfrm>
            <a:off x="185530" y="990028"/>
            <a:ext cx="8799380" cy="357837"/>
          </a:xfrm>
          <a:prstGeom prst="rect">
            <a:avLst/>
          </a:prstGeom>
          <a:solidFill>
            <a:schemeClr val="accent1">
              <a:lumMod val="20000"/>
              <a:lumOff val="8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Plant Location Benchmarked OEM (Xiamen </a:t>
            </a:r>
            <a:r>
              <a:rPr kumimoji="0" lang="en-US" sz="105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Biotime</a:t>
            </a: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Biotechnology) : Fujian, China:</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6228522" y="168784"/>
            <a:ext cx="1393549" cy="457200"/>
          </a:xfrm>
          <a:prstGeom prst="rect">
            <a:avLst/>
          </a:prstGeom>
        </p:spPr>
      </p:pic>
      <p:pic>
        <p:nvPicPr>
          <p:cNvPr id="3" name="Picture 2" descr="A picture containing ic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530" y="3589274"/>
            <a:ext cx="8799380" cy="246601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6163333" cy="457200"/>
          </a:xfrm>
        </p:spPr>
        <p:txBody>
          <a:bodyPr>
            <a:normAutofit/>
          </a:bodyPr>
          <a:lstStyle/>
          <a:p>
            <a:pPr marL="0" marR="0">
              <a:lnSpc>
                <a:spcPct val="107000"/>
              </a:lnSpc>
              <a:spcBef>
                <a:spcPts val="0"/>
              </a:spcBef>
              <a:spcAft>
                <a:spcPts val="800"/>
              </a:spcAft>
            </a:pPr>
            <a:r>
              <a:rPr lang="en-US" sz="1400" b="1" dirty="0">
                <a:effectLst/>
                <a:latin typeface="Arial" panose="020B0604020202020204" pitchFamily="34" charset="0"/>
                <a:ea typeface="Calibri" panose="020F0502020204030204" charset="0"/>
              </a:rPr>
              <a:t>OEM (Healgen Scientific, LLC.) For Siemens </a:t>
            </a:r>
            <a:r>
              <a:rPr lang="en-US" sz="1400" b="1" dirty="0" err="1">
                <a:effectLst/>
                <a:latin typeface="Arial" panose="020B0604020202020204" pitchFamily="34" charset="0"/>
                <a:ea typeface="Calibri" panose="020F0502020204030204" charset="0"/>
              </a:rPr>
              <a:t>Healthineers</a:t>
            </a:r>
            <a:r>
              <a:rPr lang="en-US" sz="1400" b="1" dirty="0">
                <a:effectLst/>
                <a:latin typeface="Arial" panose="020B0604020202020204" pitchFamily="34" charset="0"/>
                <a:ea typeface="Calibri" panose="020F0502020204030204" charset="0"/>
              </a:rPr>
              <a:t>, Germany</a:t>
            </a:r>
            <a:endParaRPr lang="en-US" sz="1400" dirty="0">
              <a:effectLst/>
              <a:latin typeface="Arial" panose="020B0604020202020204" pitchFamily="34" charset="0"/>
              <a:ea typeface="Calibri" panose="020F0502020204030204" charset="0"/>
            </a:endParaRPr>
          </a:p>
        </p:txBody>
      </p:sp>
      <p:sp>
        <p:nvSpPr>
          <p:cNvPr id="9" name="TextBox 8"/>
          <p:cNvSpPr txBox="1"/>
          <p:nvPr/>
        </p:nvSpPr>
        <p:spPr>
          <a:xfrm>
            <a:off x="172310" y="966814"/>
            <a:ext cx="8799380" cy="1569707"/>
          </a:xfrm>
          <a:prstGeom prst="rect">
            <a:avLst/>
          </a:prstGeom>
          <a:solidFill>
            <a:schemeClr val="bg1">
              <a:lumMod val="95000"/>
            </a:schemeClr>
          </a:solidFill>
          <a:ln w="28575">
            <a:solidFill>
              <a:schemeClr val="tx1"/>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Overview: </a:t>
            </a:r>
          </a:p>
          <a:p>
            <a:pPr marL="0" indent="0">
              <a:buNone/>
              <a:defRPr/>
            </a:pPr>
            <a:r>
              <a:rPr lang="en-US" sz="1050" b="0" dirty="0">
                <a:ea typeface="Verdana" panose="020B0604030504040204" pitchFamily="34" charset="0"/>
              </a:rPr>
              <a:t>Siemens Healthineers AG is a German medical device company headquartered in Erlangen, Germany. It is a healthcare company providing various products and services including medical imaging, cancer care, laboratory diagnostics, point of care testing, clinical fields, digital health solutions, healthcare IT, and other services. </a:t>
            </a:r>
          </a:p>
          <a:p>
            <a:pPr marL="0" indent="0">
              <a:buNone/>
              <a:defRPr/>
            </a:pPr>
            <a:r>
              <a:rPr lang="en-US" sz="1050" b="0" i="1" dirty="0">
                <a:ea typeface="Verdana" panose="020B0604030504040204" pitchFamily="34" charset="0"/>
              </a:rPr>
              <a:t>US-based Healgen Scientific, LLC. diagnostic healthcare company is the OEM for Siemens Healthineers. Healgen Scientific develops, manufactures, and commercializes in-vitro diagnostic test systems worldwide.</a:t>
            </a:r>
          </a:p>
        </p:txBody>
      </p:sp>
      <p:sp>
        <p:nvSpPr>
          <p:cNvPr id="6" name="TextBox 5"/>
          <p:cNvSpPr txBox="1"/>
          <p:nvPr/>
        </p:nvSpPr>
        <p:spPr>
          <a:xfrm>
            <a:off x="185562" y="3270543"/>
            <a:ext cx="8799380" cy="2781577"/>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spcBef>
                <a:spcPts val="0"/>
              </a:spcBef>
              <a:spcAft>
                <a:spcPts val="0"/>
              </a:spcAft>
              <a:buClrTx/>
              <a:buSzTx/>
              <a:buFontTx/>
              <a:buNone/>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Rapid Antigen Test Kit </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Siemens Healthineers rapid antigen test is sold under the brand name of CLINITEST Rapid COVID-19 Antigen Self-Test. The Antigen Testing Kit was launched in October 2020.</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CLINITEST is intended for non -prescription home use kit for the qualitative detection of nucleocapsid protein antigen from SARS-CoV-2 and is easy to administer using either the nasal or nasopharyngeal swab methods.</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It has a sensitivity of 86.5% and a specificity of 99.3% as against the nucleic acid (PCR) detection method and overall accuracy of 92.9%.</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It provides a visually read, qualitative result within 15 minutes. </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It has Emergency Use Authorization (EUA) provided by FDA.</a:t>
            </a:r>
          </a:p>
          <a:p>
            <a:pPr lvl="1" indent="-285750">
              <a:lnSpc>
                <a:spcPct val="150000"/>
              </a:lnSpc>
              <a:buFont typeface="Arial" panose="020B0604020202020204" pitchFamily="34" charset="0"/>
              <a:buChar char="•"/>
              <a:defRPr/>
            </a:pP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The Antigen Test Kit is manufactured by </a:t>
            </a:r>
            <a:r>
              <a:rPr lang="en-US" sz="1050" dirty="0" err="1">
                <a:solidFill>
                  <a:schemeClr val="bg1"/>
                </a:solidFill>
                <a:latin typeface="Arial" panose="020B0604020202020204" pitchFamily="34" charset="0"/>
                <a:ea typeface="Verdana" panose="020B0604030504040204" pitchFamily="34" charset="0"/>
                <a:cs typeface="Arial" panose="020B0604020202020204" pitchFamily="34" charset="0"/>
              </a:rPr>
              <a:t>Healgen</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 Scientific LLC </a:t>
            </a:r>
          </a:p>
          <a:p>
            <a:pPr marL="171450" marR="0">
              <a:spcBef>
                <a:spcPts val="0"/>
              </a:spcBef>
              <a:spcAft>
                <a:spcPts val="800"/>
              </a:spcAft>
            </a:pPr>
            <a:r>
              <a:rPr lang="en-US" sz="1050" dirty="0">
                <a:solidFill>
                  <a:schemeClr val="bg1"/>
                </a:solidFill>
                <a:ea typeface="Verdana" panose="020B0604030504040204" pitchFamily="34" charset="0"/>
              </a:rPr>
              <a:t>Manufacturing Unit Location of OEM (Healgen Scientific, LLC.): </a:t>
            </a:r>
            <a:r>
              <a:rPr lang="en-US" sz="1050" b="0" dirty="0">
                <a:solidFill>
                  <a:schemeClr val="bg1"/>
                </a:solidFill>
                <a:ea typeface="Verdana" panose="020B0604030504040204" pitchFamily="34" charset="0"/>
              </a:rPr>
              <a:t>Texas, USA</a:t>
            </a:r>
          </a:p>
        </p:txBody>
      </p:sp>
      <p:sp>
        <p:nvSpPr>
          <p:cNvPr id="11" name="TextBox 10"/>
          <p:cNvSpPr txBox="1"/>
          <p:nvPr/>
        </p:nvSpPr>
        <p:spPr>
          <a:xfrm>
            <a:off x="172310" y="2721482"/>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Rapid Antigen Test Kit Business</a:t>
            </a:r>
          </a:p>
        </p:txBody>
      </p:sp>
      <p:pic>
        <p:nvPicPr>
          <p:cNvPr id="3" name="Picture 2"/>
          <p:cNvPicPr>
            <a:picLocks noChangeAspect="1"/>
          </p:cNvPicPr>
          <p:nvPr/>
        </p:nvPicPr>
        <p:blipFill>
          <a:blip r:embed="rId3"/>
          <a:stretch>
            <a:fillRect/>
          </a:stretch>
        </p:blipFill>
        <p:spPr>
          <a:xfrm>
            <a:off x="6188766" y="126282"/>
            <a:ext cx="1377190" cy="5392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1" y="167291"/>
            <a:ext cx="6163332"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OEM (</a:t>
            </a:r>
            <a:r>
              <a:rPr lang="en-US" sz="1400" dirty="0" err="1">
                <a:solidFill>
                  <a:schemeClr val="tx1"/>
                </a:solidFill>
                <a:latin typeface="Arial" panose="020B0604020202020204" pitchFamily="34" charset="0"/>
                <a:ea typeface="Verdana" panose="020B0604030504040204" pitchFamily="34" charset="0"/>
              </a:rPr>
              <a:t>Healgen</a:t>
            </a:r>
            <a:r>
              <a:rPr lang="en-US" sz="1400" dirty="0">
                <a:solidFill>
                  <a:schemeClr val="tx1"/>
                </a:solidFill>
                <a:latin typeface="Arial" panose="020B0604020202020204" pitchFamily="34" charset="0"/>
                <a:ea typeface="Verdana" panose="020B0604030504040204" pitchFamily="34" charset="0"/>
              </a:rPr>
              <a:t> Scientific, LLC.) For Siemens </a:t>
            </a:r>
            <a:r>
              <a:rPr lang="en-US" sz="1400" dirty="0" err="1">
                <a:solidFill>
                  <a:schemeClr val="tx1"/>
                </a:solidFill>
                <a:latin typeface="Arial" panose="020B0604020202020204" pitchFamily="34" charset="0"/>
                <a:ea typeface="Verdana" panose="020B0604030504040204" pitchFamily="34" charset="0"/>
              </a:rPr>
              <a:t>Healthineers</a:t>
            </a:r>
            <a:r>
              <a:rPr lang="en-US" sz="1400" b="1" dirty="0">
                <a:effectLst/>
                <a:latin typeface="Arial" panose="020B0604020202020204" pitchFamily="34" charset="0"/>
                <a:ea typeface="Calibri" panose="020F0502020204030204" charset="0"/>
              </a:rPr>
              <a:t>, Germany</a:t>
            </a:r>
            <a:endParaRPr lang="en-US" sz="1400" dirty="0">
              <a:solidFill>
                <a:schemeClr val="tx1"/>
              </a:solidFill>
              <a:latin typeface="Arial" panose="020B0604020202020204" pitchFamily="34" charset="0"/>
              <a:ea typeface="Verdana" panose="020B0604030504040204" pitchFamily="34" charset="0"/>
            </a:endParaRPr>
          </a:p>
        </p:txBody>
      </p:sp>
      <p:sp>
        <p:nvSpPr>
          <p:cNvPr id="6" name="TextBox 5"/>
          <p:cNvSpPr txBox="1"/>
          <p:nvPr/>
        </p:nvSpPr>
        <p:spPr>
          <a:xfrm>
            <a:off x="185530" y="1399800"/>
            <a:ext cx="8799380" cy="2054455"/>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Dedicated Production Capacity: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35 million units per month </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Automation of the Production Line (Manual/ Semi/ Automatic):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Manual</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Cost Per Unit: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2.50/Kit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Raw Material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1.50/Kit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Process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0.80/Kit</a:t>
            </a:r>
          </a:p>
          <a:p>
            <a:pPr marL="514350" lvl="1" indent="-171450">
              <a:lnSpc>
                <a:spcPct val="150000"/>
              </a:lnSpc>
              <a:buFont typeface="Arial" panose="020B0604020202020204" pitchFamily="34" charset="0"/>
              <a:buChar char="•"/>
              <a:defRPr/>
            </a:pPr>
            <a:r>
              <a:rPr lang="en-US" sz="1050" b="1" dirty="0">
                <a:solidFill>
                  <a:schemeClr val="bg1"/>
                </a:solidFill>
                <a:latin typeface="Arial" panose="020B0604020202020204" pitchFamily="34" charset="0"/>
                <a:ea typeface="Verdana" panose="020B0604030504040204" pitchFamily="34" charset="0"/>
                <a:cs typeface="Arial" panose="020B0604020202020204" pitchFamily="34" charset="0"/>
              </a:rPr>
              <a:t>Packaging Cost: </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USD 0.20/Kit</a:t>
            </a:r>
          </a:p>
          <a:p>
            <a:pPr marL="171450">
              <a:defRPr/>
            </a:pPr>
            <a:r>
              <a:rPr lang="en-US" sz="1050" dirty="0">
                <a:solidFill>
                  <a:schemeClr val="bg1"/>
                </a:solidFill>
                <a:ea typeface="Verdana" panose="020B0604030504040204" pitchFamily="34" charset="0"/>
              </a:rPr>
              <a:t>Lead Time of Building The Production Line: </a:t>
            </a:r>
            <a:r>
              <a:rPr lang="en-US" sz="1050" b="0" dirty="0">
                <a:solidFill>
                  <a:schemeClr val="bg1"/>
                </a:solidFill>
                <a:ea typeface="Verdana" panose="020B0604030504040204" pitchFamily="34" charset="0"/>
              </a:rPr>
              <a:t>14 weeks. The production line is installed within the existing production plant of other products </a:t>
            </a:r>
          </a:p>
        </p:txBody>
      </p:sp>
      <p:sp>
        <p:nvSpPr>
          <p:cNvPr id="5" name="TextBox 4"/>
          <p:cNvSpPr txBox="1"/>
          <p:nvPr/>
        </p:nvSpPr>
        <p:spPr>
          <a:xfrm>
            <a:off x="185530" y="990028"/>
            <a:ext cx="8799380" cy="357837"/>
          </a:xfrm>
          <a:prstGeom prst="rect">
            <a:avLst/>
          </a:prstGeom>
          <a:solidFill>
            <a:schemeClr val="accent1">
              <a:lumMod val="20000"/>
              <a:lumOff val="8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Plant Location Benchmarked OEM (</a:t>
            </a:r>
            <a:r>
              <a:rPr kumimoji="0" lang="en-US" sz="105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Healgen</a:t>
            </a: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Scientific, LLC.) : Texas, USA:</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6188766" y="126282"/>
            <a:ext cx="1377190" cy="539217"/>
          </a:xfrm>
          <a:prstGeom prst="rect">
            <a:avLst/>
          </a:prstGeom>
        </p:spPr>
      </p:pic>
      <p:pic>
        <p:nvPicPr>
          <p:cNvPr id="2" name="Picture 1" descr="dadsa"/>
          <p:cNvPicPr>
            <a:picLocks noChangeAspect="1"/>
          </p:cNvPicPr>
          <p:nvPr/>
        </p:nvPicPr>
        <p:blipFill>
          <a:blip r:embed="rId4"/>
          <a:stretch>
            <a:fillRect/>
          </a:stretch>
        </p:blipFill>
        <p:spPr>
          <a:xfrm>
            <a:off x="158750" y="3722842"/>
            <a:ext cx="8826500" cy="2380615"/>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ext&#10;&#10;Description automatically generated"/>
          <p:cNvPicPr>
            <a:picLocks noChangeAspect="1" noChangeArrowheads="1"/>
          </p:cNvPicPr>
          <p:nvPr/>
        </p:nvPicPr>
        <p:blipFill rotWithShape="1">
          <a:blip r:embed="rId2">
            <a:extLst>
              <a:ext uri="{28A0092B-C50C-407E-A947-70E740481C1C}">
                <a14:useLocalDpi xmlns:a14="http://schemas.microsoft.com/office/drawing/2010/main" val="0"/>
              </a:ext>
            </a:extLst>
          </a:blip>
          <a:srcRect l="2787" r="8211" b="-1"/>
          <a:stretch>
            <a:fillRect/>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a:spLocks noGrp="1" noRot="1" noChangeAspect="1" noMove="1" noResize="1" noEditPoints="1" noAdjustHandles="1" noChangeArrowheads="1" noChangeShapeType="1" noTextEdit="1"/>
          </p:cNvSpPr>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5"/>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5"/>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defRPr/>
            </a:pPr>
            <a:r>
              <a:rPr kumimoji="0" lang="en-US" sz="2400" b="1" i="0" u="none" strike="noStrike" cap="none" spc="-136" normalizeH="0" baseline="0" noProof="0" dirty="0">
                <a:ln>
                  <a:noFill/>
                </a:ln>
                <a:solidFill>
                  <a:schemeClr val="tx1">
                    <a:lumMod val="85000"/>
                    <a:lumOff val="15000"/>
                  </a:schemeClr>
                </a:solidFill>
                <a:uLnTx/>
                <a:uFillTx/>
                <a:latin typeface="Arial" panose="020B0604020202020204" pitchFamily="34" charset="0"/>
                <a:ea typeface="+mj-ea"/>
                <a:cs typeface="Arial" panose="020B0604020202020204" pitchFamily="34" charset="0"/>
              </a:rPr>
              <a:t>REGULATORY APPROVALS IN TARGET COUNTRIES </a:t>
            </a:r>
          </a:p>
        </p:txBody>
      </p:sp>
      <p:cxnSp>
        <p:nvCxnSpPr>
          <p:cNvPr id="73" name="Straight Connector 72"/>
          <p:cNvCxnSpPr>
            <a:cxnSpLocks noGrp="1" noRot="1" noChangeAspect="1" noMove="1" noResize="1" noEditPoints="1" noAdjustHandles="1" noChangeArrowheads="1" noChangeShapeType="1"/>
          </p:cNvCxnSpPr>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noGrp="1" noRot="1" noChangeAspect="1" noMove="1" noResize="1" noEditPoints="1" noAdjustHandles="1" noChangeArrowheads="1" noChangeShapeType="1"/>
          </p:cNvCxnSpPr>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India </a:t>
            </a:r>
          </a:p>
        </p:txBody>
      </p:sp>
      <p:sp>
        <p:nvSpPr>
          <p:cNvPr id="9" name="TextBox 8"/>
          <p:cNvSpPr txBox="1"/>
          <p:nvPr/>
        </p:nvSpPr>
        <p:spPr>
          <a:xfrm>
            <a:off x="159090" y="717325"/>
            <a:ext cx="8799380" cy="5932440"/>
          </a:xfrm>
          <a:prstGeom prst="rect">
            <a:avLst/>
          </a:prstGeom>
          <a:solidFill>
            <a:schemeClr val="accent4">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Covid-19 rapid antigen test kits fall under the ‘in-vitro diagnostic’ kit category under the Drugs and Cosmetics Act, 1940 (D&amp;C Act) and Medical Devices Rules, 2017 (MD Rules). Therefore, these kits are regulated as medical devices. Drugs and Cosmetics Act, 1940 (D&amp;C Act) is an act of Parliament of India regulating the import, manufacture and distribution of drugs in India. The main objective of this act is to ensure all and any drugs and cosmetics sold in India are safe and conform to the quality standards. Medical Devices Rules, 2017 (MD Rules) regulate the clinical investigation, manufacture, import, sale and distribution of medical devices in the country. If a company plans to manufacture a COVID-19 rapid antigen test kit in India, it would be required to go through the below-mentioned regulatory pathway before it can start commercial manufacturing of the kits:</a:t>
            </a:r>
            <a:r>
              <a:rPr lang="en-US" sz="1050" b="0" dirty="0">
                <a:ea typeface="Verdana" panose="020B0604030504040204" pitchFamily="34" charset="0"/>
              </a:rPr>
              <a:t>:</a:t>
            </a:r>
          </a:p>
          <a:p>
            <a:pPr marL="228600" marR="0" lvl="0" indent="-228600" algn="just" defTabSz="457200" rtl="0" eaLnBrk="1" fontAlgn="auto" latinLnBrk="0" hangingPunct="1">
              <a:lnSpc>
                <a:spcPct val="150000"/>
              </a:lnSpc>
              <a:spcBef>
                <a:spcPts val="0"/>
              </a:spcBef>
              <a:spcAft>
                <a:spcPts val="0"/>
              </a:spcAft>
              <a:buClrTx/>
              <a:buSzTx/>
              <a:buFont typeface="+mj-lt"/>
              <a:buAutoNum type="arabicPeriod"/>
              <a:defRPr/>
            </a:pPr>
            <a:r>
              <a:rPr kumimoji="0" lang="en-US" sz="105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Test License:</a:t>
            </a: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 license from The Drugs Controller General of India (DCGI) is required to manufacture even small quantities of a rapid antigen test kit for clinical investigations, tests, evaluations, examinations, demonstrations or training. It enables the company to manufacture prototypes of the testing kit and carry out tests. Manufacturers can apply for such a license in standard forms required, which are Form MD-12 and issued in a started form ( Known as Form MD-13). The application for a test license should also include the following information:</a:t>
            </a:r>
          </a:p>
          <a:p>
            <a:pPr marL="571500" lvl="1" indent="-400050" algn="just">
              <a:lnSpc>
                <a:spcPct val="150000"/>
              </a:lnSpc>
              <a:buFont typeface="+mj-lt"/>
              <a:buAutoNum type="romanUcPeriod"/>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brief description of the rapid antigen test kit, including intended use, material of construction, design and an undertaking stating that the required facilities, including equipment, instruments, and personnel, have been provided to manufacture such antigen test kit;</a:t>
            </a:r>
          </a:p>
          <a:p>
            <a:pPr marL="571500" lvl="1" indent="-400050" algn="just">
              <a:lnSpc>
                <a:spcPct val="150000"/>
              </a:lnSpc>
              <a:buFont typeface="+mj-lt"/>
              <a:buAutoNum type="romanUcPeriod"/>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list of equipment, instruments;</a:t>
            </a:r>
          </a:p>
          <a:p>
            <a:pPr marL="571500" lvl="1" indent="-400050" algn="just">
              <a:lnSpc>
                <a:spcPct val="150000"/>
              </a:lnSpc>
              <a:buFont typeface="+mj-lt"/>
              <a:buAutoNum type="romanUcPeriod"/>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list of qualified personnel;</a:t>
            </a:r>
          </a:p>
          <a:p>
            <a:pPr marL="571500" lvl="1" indent="-400050" algn="just">
              <a:lnSpc>
                <a:spcPct val="150000"/>
              </a:lnSpc>
              <a:buFont typeface="+mj-lt"/>
              <a:buAutoNum type="romanUcPeriod"/>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copy of manufacturing licenses issued under the Medical Devices Rules, if any; and</a:t>
            </a:r>
          </a:p>
          <a:p>
            <a:pPr marL="571500" lvl="1" indent="-400050" algn="just">
              <a:lnSpc>
                <a:spcPct val="150000"/>
              </a:lnSpc>
              <a:buFont typeface="+mj-lt"/>
              <a:buAutoNum type="romanUcPeriod"/>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approval letter authorizing to undertake research and development activities issued by any Government organization, if any.</a:t>
            </a:r>
          </a:p>
          <a:p>
            <a:pPr marL="230505" indent="-230505">
              <a:buFont typeface="+mj-lt"/>
              <a:buAutoNum type="arabicPeriod"/>
              <a:defRPr/>
            </a:pPr>
            <a:r>
              <a:rPr lang="en-US" sz="1050" dirty="0">
                <a:ea typeface="Verdana" panose="020B0604030504040204" pitchFamily="34" charset="0"/>
              </a:rPr>
              <a:t>Performance Evaluation of the Kit: </a:t>
            </a:r>
            <a:r>
              <a:rPr lang="en-US" sz="1050" b="0" dirty="0">
                <a:ea typeface="Verdana" panose="020B0604030504040204" pitchFamily="34" charset="0"/>
              </a:rPr>
              <a:t>As per Rule 59 of Medical Devices Rules (2017), after successful development of the testing kits, the same kits must be submitted for testing and clinical performance evaluation. These evaluations comply with existing testing standards that the ICMR sets in concordance with global practices. However, there is also a provision to fast track this process. </a:t>
            </a:r>
          </a:p>
          <a:p>
            <a:pPr marL="0" indent="0">
              <a:buNone/>
              <a:defRPr/>
            </a:pPr>
            <a:r>
              <a:rPr lang="en-US" sz="1050" b="0" dirty="0">
                <a:ea typeface="Verdana" panose="020B0604030504040204" pitchFamily="34" charset="0"/>
              </a:rPr>
              <a:t> Following Rule 59(4) of the MD Rules, such requirements can be deferred/ waived of keeping in mind general public interest. Indian Council       of Medical Research (ICMR) has designated various institutions such as the National Institute of Virology, Pune (NIV) for evaluation and fast tack validation of such kits.</a:t>
            </a:r>
          </a:p>
        </p:txBody>
      </p:sp>
      <p:pic>
        <p:nvPicPr>
          <p:cNvPr id="1026" name="Picture 2" descr="Government of India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52" y="167291"/>
            <a:ext cx="687049"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75445" y="6434321"/>
            <a:ext cx="168302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Source: CDSCO, &amp; ICMR </a:t>
            </a:r>
            <a:endParaRPr lang="en-IN" sz="800" i="1" dirty="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India</a:t>
            </a:r>
          </a:p>
        </p:txBody>
      </p:sp>
      <p:sp>
        <p:nvSpPr>
          <p:cNvPr id="9" name="TextBox 8"/>
          <p:cNvSpPr txBox="1"/>
          <p:nvPr/>
        </p:nvSpPr>
        <p:spPr>
          <a:xfrm>
            <a:off x="177424" y="787042"/>
            <a:ext cx="8799380" cy="5447692"/>
          </a:xfrm>
          <a:prstGeom prst="rect">
            <a:avLst/>
          </a:prstGeom>
          <a:solidFill>
            <a:schemeClr val="accent4">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lang="en-US" sz="1050" dirty="0">
                <a:ea typeface="Verdana" panose="020B0604030504040204" pitchFamily="34" charset="0"/>
              </a:rPr>
              <a:t>3. Manufacturing License/ Import License: </a:t>
            </a:r>
            <a:r>
              <a:rPr lang="en-US" sz="1050" b="0" dirty="0">
                <a:ea typeface="Verdana" panose="020B0604030504040204" pitchFamily="34" charset="0"/>
              </a:rPr>
              <a:t>After receiving a satisfactory report from ICMR / NIV / any other duly authorized testing institutes, the manufacturers must apply for a license to import/ manufacture COVID-19 rapid antigen test kits for import/manufacture for sale or distribution within India. This application should include supporting documents and information. The licensing authority should also inspect the manufacturing facility before granting a license. After following all these steps, a manufacturing license or loan manufacturing license is issued in standard Forms known as  MD-9 or MD-10.</a:t>
            </a:r>
          </a:p>
          <a:p>
            <a:pPr marL="0" indent="0">
              <a:buNone/>
              <a:defRPr/>
            </a:pPr>
            <a:r>
              <a:rPr lang="en-US" sz="1050" dirty="0">
                <a:ea typeface="Verdana" panose="020B0604030504040204" pitchFamily="34" charset="0"/>
              </a:rPr>
              <a:t>ICMR Regulations:</a:t>
            </a:r>
          </a:p>
          <a:p>
            <a:pPr marL="0" indent="0">
              <a:buNone/>
              <a:defRPr/>
            </a:pPr>
            <a:r>
              <a:rPr lang="en-US" sz="1050" b="0" dirty="0">
                <a:ea typeface="Verdana" panose="020B0604030504040204" pitchFamily="34" charset="0"/>
              </a:rPr>
              <a:t>The Indian Council of Medical Research (ICMR) is a medical research body in India to formulate, coordinate, and promote biomedical research. ICMR had advised that rapid antigen test kits approved by European CE/IVD, Ministry of Food and Drug Safety, Korea, PMDA, Japan, TGA, Australia, Brazil ANVISA and WHO Emergency Use Listing (EUL) procedure may be exempted from validation in India and accorded marketing permission by DCGI based on existing approvals.</a:t>
            </a:r>
          </a:p>
          <a:p>
            <a:pPr marL="0" indent="0">
              <a:buNone/>
              <a:defRPr/>
            </a:pPr>
            <a:r>
              <a:rPr lang="en-US" sz="1050" b="0" dirty="0">
                <a:ea typeface="Verdana" panose="020B0604030504040204" pitchFamily="34" charset="0"/>
              </a:rPr>
              <a:t>In view of this, SARS-CoV-2 rapid antigen tests approved only by the following agencies will not require separate validation in India:</a:t>
            </a:r>
          </a:p>
          <a:p>
            <a:pPr marL="228600" indent="-228600">
              <a:buFont typeface="+mj-lt"/>
              <a:buAutoNum type="arabicPeriod"/>
              <a:defRPr/>
            </a:pPr>
            <a:r>
              <a:rPr lang="en-US" sz="1050" b="0" dirty="0">
                <a:ea typeface="Verdana" panose="020B0604030504040204" pitchFamily="34" charset="0"/>
              </a:rPr>
              <a:t>United States Food and Drug Administration (USFDA), USA</a:t>
            </a:r>
          </a:p>
          <a:p>
            <a:pPr marL="228600" indent="-228600">
              <a:buFont typeface="+mj-lt"/>
              <a:buAutoNum type="arabicPeriod"/>
              <a:defRPr/>
            </a:pPr>
            <a:r>
              <a:rPr lang="en-US" sz="1050" b="0" dirty="0">
                <a:ea typeface="Verdana" panose="020B0604030504040204" pitchFamily="34" charset="0"/>
              </a:rPr>
              <a:t>Pharmaceuticals and Medical Devices Agency (PMDA), Japan</a:t>
            </a:r>
          </a:p>
          <a:p>
            <a:pPr marL="228600" indent="-228600">
              <a:buFont typeface="+mj-lt"/>
              <a:buAutoNum type="arabicPeriod"/>
              <a:defRPr/>
            </a:pPr>
            <a:r>
              <a:rPr lang="en-US" sz="1050" b="0" dirty="0">
                <a:ea typeface="Verdana" panose="020B0604030504040204" pitchFamily="34" charset="0"/>
              </a:rPr>
              <a:t>Therapeutic Goods Administration (TGA), Australia</a:t>
            </a:r>
          </a:p>
          <a:p>
            <a:pPr marL="228600" indent="-228600">
              <a:buFont typeface="+mj-lt"/>
              <a:buAutoNum type="arabicPeriod"/>
              <a:defRPr/>
            </a:pPr>
            <a:r>
              <a:rPr lang="en-US" sz="1050" b="0" dirty="0">
                <a:ea typeface="Verdana" panose="020B0604030504040204" pitchFamily="34" charset="0"/>
              </a:rPr>
              <a:t>WHO Emergency Use Listing (EUL) procedure</a:t>
            </a:r>
          </a:p>
          <a:p>
            <a:pPr marL="0" indent="0">
              <a:buNone/>
              <a:defRPr/>
            </a:pPr>
            <a:r>
              <a:rPr lang="en-US" sz="1050" b="0" dirty="0">
                <a:ea typeface="Verdana" panose="020B0604030504040204" pitchFamily="34" charset="0"/>
              </a:rPr>
              <a:t>All test kits approved by any other global agency (besides those listed at 1-4) will be subject to validation in India by ICMR.</a:t>
            </a:r>
          </a:p>
          <a:p>
            <a:pPr marL="0" indent="0">
              <a:buNone/>
              <a:defRPr/>
            </a:pPr>
            <a:endParaRPr lang="en-US" sz="1050" b="0" dirty="0">
              <a:ea typeface="Verdana" panose="020B0604030504040204" pitchFamily="34" charset="0"/>
            </a:endParaRPr>
          </a:p>
          <a:p>
            <a:pPr marL="0" indent="0">
              <a:buNone/>
              <a:defRPr/>
            </a:pPr>
            <a:r>
              <a:rPr lang="en-US" sz="1050" b="0" dirty="0">
                <a:ea typeface="Verdana" panose="020B0604030504040204" pitchFamily="34" charset="0"/>
              </a:rPr>
              <a:t>Points to be noted prior to approval of home-based testing solutions:</a:t>
            </a:r>
          </a:p>
          <a:p>
            <a:pPr marL="171450">
              <a:buFont typeface="Arial" panose="020B0604020202020204" pitchFamily="34" charset="0"/>
              <a:buChar char="•"/>
              <a:defRPr/>
            </a:pPr>
            <a:r>
              <a:rPr lang="en-US" sz="1050" b="0" dirty="0">
                <a:ea typeface="Verdana" panose="020B0604030504040204" pitchFamily="34" charset="0"/>
              </a:rPr>
              <a:t>All home testing kits will be validated in India.</a:t>
            </a:r>
          </a:p>
          <a:p>
            <a:pPr marL="171450">
              <a:buFont typeface="Arial" panose="020B0604020202020204" pitchFamily="34" charset="0"/>
              <a:buChar char="•"/>
              <a:defRPr/>
            </a:pPr>
            <a:r>
              <a:rPr lang="en-US" sz="1050" b="0" dirty="0">
                <a:ea typeface="Verdana" panose="020B0604030504040204" pitchFamily="34" charset="0"/>
              </a:rPr>
              <a:t>All manufacturers intending to market such tests in India must ensure the following:</a:t>
            </a:r>
          </a:p>
          <a:p>
            <a:pPr marL="571500" lvl="1" indent="-400050">
              <a:lnSpc>
                <a:spcPct val="150000"/>
              </a:lnSpc>
              <a:buFont typeface="+mj-lt"/>
              <a:buAutoNum type="romanLcPeriod"/>
              <a:defRPr/>
            </a:pPr>
            <a:r>
              <a:rPr lang="en-US" sz="1050" b="0" dirty="0">
                <a:latin typeface="Arial" panose="020B0604020202020204" pitchFamily="34" charset="0"/>
                <a:ea typeface="Verdana" panose="020B0604030504040204" pitchFamily="34" charset="0"/>
                <a:cs typeface="Arial" panose="020B0604020202020204" pitchFamily="34" charset="0"/>
              </a:rPr>
              <a:t>All material for sample collection, testing and disposal should be part of the kit per se.</a:t>
            </a:r>
          </a:p>
          <a:p>
            <a:pPr marL="571500" lvl="1" indent="-400050">
              <a:lnSpc>
                <a:spcPct val="150000"/>
              </a:lnSpc>
              <a:buFont typeface="+mj-lt"/>
              <a:buAutoNum type="romanLcPeriod"/>
              <a:defRPr/>
            </a:pPr>
            <a:r>
              <a:rPr lang="en-US" sz="1050" b="0" dirty="0">
                <a:latin typeface="Arial" panose="020B0604020202020204" pitchFamily="34" charset="0"/>
                <a:ea typeface="Verdana" panose="020B0604030504040204" pitchFamily="34" charset="0"/>
                <a:cs typeface="Arial" panose="020B0604020202020204" pitchFamily="34" charset="0"/>
              </a:rPr>
              <a:t>The kit insert should include detailed instructions for usage, interpretation and disposal of the test kit.</a:t>
            </a:r>
          </a:p>
        </p:txBody>
      </p:sp>
      <p:pic>
        <p:nvPicPr>
          <p:cNvPr id="4" name="Picture 2" descr="Government of India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52" y="167291"/>
            <a:ext cx="687049"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75445" y="6361043"/>
            <a:ext cx="168302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Source: CDSCO, &amp; ICMR </a:t>
            </a:r>
            <a:endParaRPr lang="en-IN" sz="800" i="1" dirty="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India</a:t>
            </a:r>
          </a:p>
        </p:txBody>
      </p:sp>
      <p:sp>
        <p:nvSpPr>
          <p:cNvPr id="9" name="TextBox 8"/>
          <p:cNvSpPr txBox="1"/>
          <p:nvPr/>
        </p:nvSpPr>
        <p:spPr>
          <a:xfrm>
            <a:off x="159090" y="759695"/>
            <a:ext cx="8799380" cy="1812081"/>
          </a:xfrm>
          <a:prstGeom prst="rect">
            <a:avLst/>
          </a:prstGeom>
          <a:solidFill>
            <a:schemeClr val="accent4">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buFont typeface="Arial" panose="020B0604020202020204" pitchFamily="34" charset="0"/>
              <a:buChar char="•"/>
              <a:defRPr/>
            </a:pPr>
            <a:r>
              <a:rPr lang="en-US" sz="1050" b="0" dirty="0">
                <a:ea typeface="Verdana" panose="020B0604030504040204" pitchFamily="34" charset="0"/>
              </a:rPr>
              <a:t>All such tests must have an inbuilt system of data capture through mobile phone-based software.</a:t>
            </a:r>
          </a:p>
          <a:p>
            <a:pPr marL="171450">
              <a:buFont typeface="Arial" panose="020B0604020202020204" pitchFamily="34" charset="0"/>
              <a:buChar char="•"/>
              <a:defRPr/>
            </a:pPr>
            <a:r>
              <a:rPr lang="en-US" sz="1050" b="0" dirty="0">
                <a:ea typeface="Verdana" panose="020B0604030504040204" pitchFamily="34" charset="0"/>
              </a:rPr>
              <a:t>All manufacturers are advised to liaise with the data entry team of ICMR to ensure compatibility of data flow into the ICMR COVID-19 testing portal. Once the compatibility is ensured, DCGI may be approached for approval.</a:t>
            </a:r>
          </a:p>
          <a:p>
            <a:pPr marL="171450">
              <a:buFont typeface="Arial" panose="020B0604020202020204" pitchFamily="34" charset="0"/>
              <a:buChar char="•"/>
              <a:defRPr/>
            </a:pPr>
            <a:r>
              <a:rPr lang="en-US" sz="1050" b="0" dirty="0">
                <a:ea typeface="Verdana" panose="020B0604030504040204" pitchFamily="34" charset="0"/>
              </a:rPr>
              <a:t>Manufacturers who do not have a system or are unable to synchronize data flow with ICMR, may not be considered for marketing permission under the category of home-based testing solutions and considered for approval under another appropriate category.</a:t>
            </a:r>
          </a:p>
          <a:p>
            <a:pPr marL="0" indent="0">
              <a:buNone/>
              <a:defRPr/>
            </a:pPr>
            <a:r>
              <a:rPr lang="en-US" sz="1050" b="0" dirty="0">
                <a:ea typeface="Verdana" panose="020B0604030504040204" pitchFamily="34" charset="0"/>
              </a:rPr>
              <a:t>This guidance is applicable for tests using nasopharyngeal, oropharyngeal, throat, nasal, oral, saliva, mouth rinse, gargle, blood and serum samples.</a:t>
            </a:r>
          </a:p>
        </p:txBody>
      </p:sp>
      <p:sp>
        <p:nvSpPr>
          <p:cNvPr id="4" name="TextBox 3"/>
          <p:cNvSpPr txBox="1"/>
          <p:nvPr/>
        </p:nvSpPr>
        <p:spPr>
          <a:xfrm>
            <a:off x="159090" y="3070541"/>
            <a:ext cx="8799380" cy="1084959"/>
          </a:xfrm>
          <a:prstGeom prst="rect">
            <a:avLst/>
          </a:prstGeom>
          <a:solidFill>
            <a:schemeClr val="accent3">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lang="en-US" sz="1050" b="0" dirty="0">
                <a:ea typeface="Verdana" panose="020B0604030504040204" pitchFamily="34" charset="0"/>
              </a:rPr>
              <a:t>DCGI: Drugs Controller General of India (DCGI) is the head of department of the Central Drugs Standard Control Organization of the Government of India responsible for approval of licenses of specified categories of drugs such as blood and blood products, IV fluids, vaccines, and sera in India. Drugs Controller General of India, comes under the Ministry of Health &amp; Family Welfare. DCGI also sets standards for manufacturing, sales, import, and distribution of drugs in India.</a:t>
            </a:r>
          </a:p>
        </p:txBody>
      </p:sp>
      <p:sp>
        <p:nvSpPr>
          <p:cNvPr id="5" name="TextBox 4"/>
          <p:cNvSpPr txBox="1"/>
          <p:nvPr/>
        </p:nvSpPr>
        <p:spPr>
          <a:xfrm>
            <a:off x="159090" y="4293752"/>
            <a:ext cx="8799380" cy="1084959"/>
          </a:xfrm>
          <a:prstGeom prst="rect">
            <a:avLst/>
          </a:prstGeom>
          <a:solidFill>
            <a:schemeClr val="accent3">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lang="en-US" sz="1050" b="0" dirty="0">
                <a:ea typeface="Verdana" panose="020B0604030504040204" pitchFamily="34" charset="0"/>
              </a:rPr>
              <a:t>ICMR: The Indian Council of Medical Research (ICMR), the apex body in India for the formulation, coordination and promotion of biomedical research, is one of the oldest and largest medical research bodies in the world. The ICMR is funded by the Government of India through the Department of Health Research, Ministry of Health and Family Welfare. In 2007 the organization established the Clinical Trials Registry - India, which is India's national registry for clinical trials</a:t>
            </a:r>
          </a:p>
        </p:txBody>
      </p:sp>
      <p:pic>
        <p:nvPicPr>
          <p:cNvPr id="6" name="Picture 2" descr="Government of India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252" y="167291"/>
            <a:ext cx="687049"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75445" y="6361043"/>
            <a:ext cx="168302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Source: CDSCO, &amp; ICMR </a:t>
            </a:r>
            <a:endParaRPr lang="en-IN" sz="800" i="1"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5" name="Group 64"/>
          <p:cNvGrpSpPr/>
          <p:nvPr/>
        </p:nvGrpSpPr>
        <p:grpSpPr>
          <a:xfrm>
            <a:off x="269628" y="940739"/>
            <a:ext cx="8597944" cy="366059"/>
            <a:chOff x="269628" y="940731"/>
            <a:chExt cx="8597944" cy="366059"/>
          </a:xfrm>
        </p:grpSpPr>
        <p:sp>
          <p:nvSpPr>
            <p:cNvPr id="18" name="Rectangle 17"/>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sp>
        <p:nvSpPr>
          <p:cNvPr id="56" name="Rectangle 55"/>
          <p:cNvSpPr/>
          <p:nvPr/>
        </p:nvSpPr>
        <p:spPr>
          <a:xfrm>
            <a:off x="179396" y="814166"/>
            <a:ext cx="8785225" cy="1849521"/>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p:cNvGrpSpPr/>
          <p:nvPr/>
        </p:nvGrpSpPr>
        <p:grpSpPr>
          <a:xfrm>
            <a:off x="271903" y="1418408"/>
            <a:ext cx="8607156" cy="432000"/>
            <a:chOff x="269628" y="1428602"/>
            <a:chExt cx="8607156" cy="432000"/>
          </a:xfrm>
        </p:grpSpPr>
        <p:sp>
          <p:nvSpPr>
            <p:cNvPr id="51" name="Rectangle 50"/>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52" name="Rectangle 51"/>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TARGET MANUFACTURERS PROFILE</a:t>
              </a:r>
            </a:p>
          </p:txBody>
        </p:sp>
        <p:sp>
          <p:nvSpPr>
            <p:cNvPr id="53" name="Rectangle 52"/>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4-13</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54" name="Group 53"/>
          <p:cNvGrpSpPr/>
          <p:nvPr/>
        </p:nvGrpSpPr>
        <p:grpSpPr>
          <a:xfrm>
            <a:off x="269628" y="1971635"/>
            <a:ext cx="8607156" cy="432000"/>
            <a:chOff x="269628" y="2069636"/>
            <a:chExt cx="8607156" cy="432000"/>
          </a:xfrm>
        </p:grpSpPr>
        <p:sp>
          <p:nvSpPr>
            <p:cNvPr id="55" name="Rectangle 54"/>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2</a:t>
              </a:r>
            </a:p>
          </p:txBody>
        </p:sp>
        <p:sp>
          <p:nvSpPr>
            <p:cNvPr id="57" name="Rectangle 56"/>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REGULATORY APPROVALS IN TARGET COUNTRIES </a:t>
              </a:r>
            </a:p>
          </p:txBody>
        </p:sp>
        <p:sp>
          <p:nvSpPr>
            <p:cNvPr id="58" name="Rectangle 57"/>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15-19</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USA</a:t>
            </a:r>
          </a:p>
        </p:txBody>
      </p:sp>
      <p:sp>
        <p:nvSpPr>
          <p:cNvPr id="9" name="TextBox 8"/>
          <p:cNvSpPr txBox="1"/>
          <p:nvPr/>
        </p:nvSpPr>
        <p:spPr>
          <a:xfrm>
            <a:off x="159090" y="899043"/>
            <a:ext cx="8799380" cy="5447692"/>
          </a:xfrm>
          <a:prstGeom prst="rect">
            <a:avLst/>
          </a:prstGeom>
          <a:solidFill>
            <a:schemeClr val="accent4">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buFont typeface="Arial" panose="020B0604020202020204" pitchFamily="34" charset="0"/>
              <a:buChar char="•"/>
              <a:defRPr/>
            </a:pPr>
            <a:r>
              <a:rPr lang="en-US" sz="1050" b="0" dirty="0">
                <a:ea typeface="Verdana" panose="020B0604030504040204" pitchFamily="34" charset="0"/>
              </a:rPr>
              <a:t>FDA's Center for Devices and Radiological Health (CDRH) under the Federal Food, Drug, and Cosmetic Act (FFDCA) is responsible for regulating firms who manufacture, repackage, relabel, and/or import medical devices sold in the United States. As per US FDA, rapid antigen test kits fall under 'in-vitro diagnostic' kits of medical devices. The basic regulatory requirements that manufacturers of rapid antigen kits distributed in the U.S. must comply with are:</a:t>
            </a:r>
          </a:p>
          <a:p>
            <a:pPr marL="171450">
              <a:buFont typeface="Arial" panose="020B0604020202020204" pitchFamily="34" charset="0"/>
              <a:buChar char="•"/>
              <a:defRPr/>
            </a:pPr>
            <a:r>
              <a:rPr lang="en-US" sz="1050" dirty="0">
                <a:ea typeface="Verdana" panose="020B0604030504040204" pitchFamily="34" charset="0"/>
              </a:rPr>
              <a:t>Establishment Registration: </a:t>
            </a:r>
            <a:r>
              <a:rPr lang="en-US" sz="1050" b="0" dirty="0">
                <a:ea typeface="Verdana" panose="020B0604030504040204" pitchFamily="34" charset="0"/>
              </a:rPr>
              <a:t>Any domestic or foreign manufacturer and initial distributor/importer of rapid antigen test kits must register their establishment with the FDA. All establishment registrations must be submitted electronically unless FDA has granted a waiver. All registration information must be verified annually between October 1st and December 31st of each year. In the case of foreign establishments, the designation of a U.S. Agent is also required. Most companies are required to pay an establishment fee as well. </a:t>
            </a:r>
          </a:p>
          <a:p>
            <a:pPr marL="171450">
              <a:buFont typeface="Arial" panose="020B0604020202020204" pitchFamily="34" charset="0"/>
              <a:buChar char="•"/>
              <a:defRPr/>
            </a:pPr>
            <a:r>
              <a:rPr lang="en-US" sz="1050" dirty="0">
                <a:ea typeface="Verdana" panose="020B0604030504040204" pitchFamily="34" charset="0"/>
              </a:rPr>
              <a:t>Medical Device Listing: </a:t>
            </a:r>
            <a:r>
              <a:rPr lang="en-US" sz="1050" b="0" dirty="0">
                <a:ea typeface="Verdana" panose="020B0604030504040204" pitchFamily="34" charset="0"/>
              </a:rPr>
              <a:t>All manufacturers, contract manufacturers, re-packagers and re-</a:t>
            </a:r>
            <a:r>
              <a:rPr lang="en-US" sz="1050" b="0" dirty="0" err="1">
                <a:ea typeface="Verdana" panose="020B0604030504040204" pitchFamily="34" charset="0"/>
              </a:rPr>
              <a:t>labellers</a:t>
            </a:r>
            <a:r>
              <a:rPr lang="en-US" sz="1050" b="0" dirty="0">
                <a:ea typeface="Verdana" panose="020B0604030504040204" pitchFamily="34" charset="0"/>
              </a:rPr>
              <a:t>, specification developers, remanufacturers, manufacturers of accessories and components sold directly to the end-user, and U.S. manufacturers of "export only" devices must list their rapid antigen test kits with the FDA.</a:t>
            </a:r>
          </a:p>
          <a:p>
            <a:pPr marL="171450">
              <a:buFont typeface="Arial" panose="020B0604020202020204" pitchFamily="34" charset="0"/>
              <a:buChar char="•"/>
              <a:defRPr/>
            </a:pPr>
            <a:r>
              <a:rPr lang="en-US" sz="1050" b="0" dirty="0">
                <a:ea typeface="Verdana" panose="020B0604030504040204" pitchFamily="34" charset="0"/>
              </a:rPr>
              <a:t> </a:t>
            </a:r>
            <a:r>
              <a:rPr lang="en-US" sz="1050" b="1" dirty="0">
                <a:latin typeface="Arial" panose="020B0604020202020204" pitchFamily="34" charset="0"/>
                <a:ea typeface="Verdana" panose="020B0604030504040204" pitchFamily="34" charset="0"/>
                <a:cs typeface="Arial" panose="020B0604020202020204" pitchFamily="34" charset="0"/>
              </a:rPr>
              <a:t>Premarket Notification 510(k), unless exempt, or Premarket Approval (PMA): </a:t>
            </a:r>
            <a:r>
              <a:rPr lang="en-US" sz="1050" b="0" dirty="0">
                <a:latin typeface="Arial" panose="020B0604020202020204" pitchFamily="34" charset="0"/>
                <a:ea typeface="Verdana" panose="020B0604030504040204" pitchFamily="34" charset="0"/>
                <a:cs typeface="Arial" panose="020B0604020202020204" pitchFamily="34" charset="0"/>
              </a:rPr>
              <a:t>Premarket Notification 510(k) by FDA is required for commercial distribution of rapid antigen kits in the USA. However, the Department of Health and Human Services (HHS) has announced that rapid antigen test kits do not require any guidance, compliance manuals, website statements, or other informal issuances concerning FDA premarket review of laboratory developed tests (LDTs) including in vitro diagnostic tests such as rapid antigen test kits. </a:t>
            </a:r>
          </a:p>
          <a:p>
            <a:pPr marL="971550" lvl="2" indent="-171450">
              <a:lnSpc>
                <a:spcPct val="150000"/>
              </a:lnSpc>
              <a:buFont typeface="Courier New" panose="02070309020205020404" pitchFamily="49" charset="0"/>
              <a:buChar char="o"/>
              <a:defRPr/>
            </a:pPr>
            <a:r>
              <a:rPr lang="en-US" sz="1050" dirty="0">
                <a:latin typeface="Arial" panose="020B0604020202020204" pitchFamily="34" charset="0"/>
                <a:ea typeface="Verdana" panose="020B0604030504040204" pitchFamily="34" charset="0"/>
                <a:cs typeface="Arial" panose="020B0604020202020204" pitchFamily="34" charset="0"/>
              </a:rPr>
              <a:t>FDA may not require premarket review for the rapid antigen tests or a notice and-comment rulemaking process. Per the announcement, premarket review includes premarket approval (PMA), premarket notification (510(k) notification). It also states that laboratories may voluntarily submit an EUA request, PMA, or 510(k) for rapid antigen test kits. </a:t>
            </a:r>
          </a:p>
          <a:p>
            <a:pPr marL="971550" lvl="2" indent="-171450">
              <a:lnSpc>
                <a:spcPct val="150000"/>
              </a:lnSpc>
              <a:buFont typeface="Courier New" panose="02070309020205020404" pitchFamily="49" charset="0"/>
              <a:buChar char="o"/>
              <a:defRPr/>
            </a:pPr>
            <a:r>
              <a:rPr lang="en-US" sz="1050" dirty="0">
                <a:latin typeface="Arial" panose="020B0604020202020204" pitchFamily="34" charset="0"/>
                <a:ea typeface="Verdana" panose="020B0604030504040204" pitchFamily="34" charset="0"/>
                <a:cs typeface="Arial" panose="020B0604020202020204" pitchFamily="34" charset="0"/>
              </a:rPr>
              <a:t>The EUA (Emergency Use Authorization)  process is usually used to expedite access to medical products during an emergency that would otherwise require premarket approval. However, because premarket requirements for LDTs are generally waived through enforcement discretion by the agency, the EUA represents additional regulatory requirements for the clinical use of an LDT in an emergency.</a:t>
            </a:r>
          </a:p>
        </p:txBody>
      </p:sp>
      <p:sp>
        <p:nvSpPr>
          <p:cNvPr id="5" name="TextBox 4"/>
          <p:cNvSpPr txBox="1"/>
          <p:nvPr/>
        </p:nvSpPr>
        <p:spPr>
          <a:xfrm>
            <a:off x="7275445" y="6467059"/>
            <a:ext cx="168302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Source: US FDA</a:t>
            </a:r>
            <a:endParaRPr lang="en-IN" sz="800" i="1" dirty="0">
              <a:latin typeface="Arial" panose="020B0604020202020204" pitchFamily="34" charset="0"/>
              <a:cs typeface="Arial" panose="020B0604020202020204" pitchFamily="34" charset="0"/>
            </a:endParaRPr>
          </a:p>
        </p:txBody>
      </p:sp>
      <p:pic>
        <p:nvPicPr>
          <p:cNvPr id="1027" name="Picture 3" descr="900 American Flag Images &amp;amp; Pictures [H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588" y="218466"/>
            <a:ext cx="673169" cy="3548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USA</a:t>
            </a:r>
          </a:p>
        </p:txBody>
      </p:sp>
      <p:sp>
        <p:nvSpPr>
          <p:cNvPr id="9" name="TextBox 8"/>
          <p:cNvSpPr txBox="1"/>
          <p:nvPr/>
        </p:nvSpPr>
        <p:spPr>
          <a:xfrm>
            <a:off x="172310" y="995429"/>
            <a:ext cx="8799380" cy="3751073"/>
          </a:xfrm>
          <a:prstGeom prst="rect">
            <a:avLst/>
          </a:prstGeom>
          <a:solidFill>
            <a:schemeClr val="accent4">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342900" lvl="1">
              <a:lnSpc>
                <a:spcPct val="150000"/>
              </a:lnSpc>
              <a:defRPr/>
            </a:pPr>
            <a:r>
              <a:rPr lang="en-US" sz="1050" dirty="0">
                <a:latin typeface="Arial" panose="020B0604020202020204" pitchFamily="34" charset="0"/>
                <a:ea typeface="Verdana" panose="020B0604030504040204" pitchFamily="34" charset="0"/>
                <a:cs typeface="Arial" panose="020B0604020202020204" pitchFamily="34" charset="0"/>
              </a:rPr>
              <a:t>For molecular and rapid antigen tests, the guidance allows laboratories and commercial manufacturers to perform and manufacture their tests prior to receiving EUA, if they validate the test, notify FDA, and submit EUA materials within 15 days.</a:t>
            </a:r>
          </a:p>
          <a:p>
            <a:pPr marL="514350" lvl="1" indent="-171450">
              <a:lnSpc>
                <a:spcPct val="150000"/>
              </a:lnSpc>
              <a:buFont typeface="Wingdings" panose="05000000000000000000" pitchFamily="2" charset="2"/>
              <a:buChar char="§"/>
              <a:defRPr/>
            </a:pPr>
            <a:r>
              <a:rPr lang="en-US" sz="1050" b="1" dirty="0">
                <a:latin typeface="Arial" panose="020B0604020202020204" pitchFamily="34" charset="0"/>
                <a:ea typeface="Verdana" panose="020B0604030504040204" pitchFamily="34" charset="0"/>
                <a:cs typeface="Arial" panose="020B0604020202020204" pitchFamily="34" charset="0"/>
              </a:rPr>
              <a:t>Investigational Device Exemption (IDE) for clinical studies: </a:t>
            </a:r>
            <a:r>
              <a:rPr lang="en-US" sz="1050" dirty="0">
                <a:latin typeface="Arial" panose="020B0604020202020204" pitchFamily="34" charset="0"/>
                <a:ea typeface="Verdana" panose="020B0604030504040204" pitchFamily="34" charset="0"/>
                <a:cs typeface="Arial" panose="020B0604020202020204" pitchFamily="34" charset="0"/>
              </a:rPr>
              <a:t>An investigational device exemption (IDE) permits the investigational device ( rapid antigen test kit) to be used in a clinical study for safety and effectiveness data collection required to support a Premarket Approval (PMA) application or a Premarket Notification 510(k) submission to FDA. An Approval is required by the FDA and an Institutional Review Board (IRB) for clinical studies with a rapid antigen test kit of significant risk. However, in case of rapid antigen with the kit with nonsignificant risk, only approval from the Institutional Review Board (IRB) is required before the study can begin. </a:t>
            </a:r>
          </a:p>
          <a:p>
            <a:pPr marL="514350" lvl="1" indent="-171450">
              <a:lnSpc>
                <a:spcPct val="150000"/>
              </a:lnSpc>
              <a:buFont typeface="Wingdings" panose="05000000000000000000" pitchFamily="2" charset="2"/>
              <a:buChar char="§"/>
              <a:defRPr/>
            </a:pPr>
            <a:r>
              <a:rPr lang="en-US" sz="1050" b="1" dirty="0">
                <a:latin typeface="Arial" panose="020B0604020202020204" pitchFamily="34" charset="0"/>
                <a:ea typeface="Verdana" panose="020B0604030504040204" pitchFamily="34" charset="0"/>
                <a:cs typeface="Arial" panose="020B0604020202020204" pitchFamily="34" charset="0"/>
              </a:rPr>
              <a:t>Quality System (QS) regulation: </a:t>
            </a:r>
            <a:r>
              <a:rPr lang="en-US" sz="1050" dirty="0">
                <a:latin typeface="Arial" panose="020B0604020202020204" pitchFamily="34" charset="0"/>
                <a:ea typeface="Verdana" panose="020B0604030504040204" pitchFamily="34" charset="0"/>
                <a:cs typeface="Arial" panose="020B0604020202020204" pitchFamily="34" charset="0"/>
              </a:rPr>
              <a:t>The quality system regulation is required for the methods used in and the facilities and controls used for designing, purchasing, manufacturing, packaging, labelling, storing, installing, and servicing rapid antigen test kits. FDA inspections are done in manufacturing facilities to assure compliance with quality system regulation. 	</a:t>
            </a:r>
          </a:p>
          <a:p>
            <a:pPr marL="514350" lvl="1" indent="-171450">
              <a:lnSpc>
                <a:spcPct val="150000"/>
              </a:lnSpc>
              <a:buFont typeface="Wingdings" panose="05000000000000000000" pitchFamily="2" charset="2"/>
              <a:buChar char="§"/>
              <a:defRPr/>
            </a:pPr>
            <a:r>
              <a:rPr lang="en-US" sz="1050" b="1" dirty="0">
                <a:latin typeface="Arial" panose="020B0604020202020204" pitchFamily="34" charset="0"/>
                <a:ea typeface="Verdana" panose="020B0604030504040204" pitchFamily="34" charset="0"/>
                <a:cs typeface="Arial" panose="020B0604020202020204" pitchFamily="34" charset="0"/>
              </a:rPr>
              <a:t>Labeling requirements: </a:t>
            </a:r>
            <a:r>
              <a:rPr lang="en-US" sz="1050" dirty="0">
                <a:latin typeface="Arial" panose="020B0604020202020204" pitchFamily="34" charset="0"/>
                <a:ea typeface="Verdana" panose="020B0604030504040204" pitchFamily="34" charset="0"/>
                <a:cs typeface="Arial" panose="020B0604020202020204" pitchFamily="34" charset="0"/>
              </a:rPr>
              <a:t>Labelling approvals include labels and descriptive and informational literature that accompanies the device.</a:t>
            </a:r>
          </a:p>
          <a:p>
            <a:pPr marL="514350" lvl="1" indent="-171450">
              <a:lnSpc>
                <a:spcPct val="150000"/>
              </a:lnSpc>
              <a:buFont typeface="Wingdings" panose="05000000000000000000" pitchFamily="2" charset="2"/>
              <a:buChar char="§"/>
              <a:defRPr/>
            </a:pPr>
            <a:r>
              <a:rPr lang="en-US" sz="1050" b="1" dirty="0">
                <a:latin typeface="Arial" panose="020B0604020202020204" pitchFamily="34" charset="0"/>
                <a:ea typeface="Verdana" panose="020B0604030504040204" pitchFamily="34" charset="0"/>
                <a:cs typeface="Arial" panose="020B0604020202020204" pitchFamily="34" charset="0"/>
              </a:rPr>
              <a:t>Medical Device Reporting (MDR): </a:t>
            </a:r>
            <a:r>
              <a:rPr lang="en-US" sz="1050" dirty="0">
                <a:latin typeface="Arial" panose="020B0604020202020204" pitchFamily="34" charset="0"/>
                <a:ea typeface="Verdana" panose="020B0604030504040204" pitchFamily="34" charset="0"/>
                <a:cs typeface="Arial" panose="020B0604020202020204" pitchFamily="34" charset="0"/>
              </a:rPr>
              <a:t>Any incidents with rapid antigen test kits that may have caused or contributed to a death or serious injury must be reported to the FDA under the Medical Device Reporting program. Additionally, all malfunctions must also be reported to the FDA. The MDR regulation is a mechanism for FDA and manufacturers to identify and monitor significant adverse events involving medical devices. The goals of the regulation are to detect and correct problems promptly.</a:t>
            </a:r>
          </a:p>
        </p:txBody>
      </p:sp>
      <p:sp>
        <p:nvSpPr>
          <p:cNvPr id="4" name="TextBox 3"/>
          <p:cNvSpPr txBox="1"/>
          <p:nvPr/>
        </p:nvSpPr>
        <p:spPr>
          <a:xfrm>
            <a:off x="7275445" y="6467059"/>
            <a:ext cx="1683025" cy="215444"/>
          </a:xfrm>
          <a:prstGeom prst="rect">
            <a:avLst/>
          </a:prstGeom>
          <a:noFill/>
        </p:spPr>
        <p:txBody>
          <a:bodyPr wrap="square" rtlCol="0">
            <a:spAutoFit/>
          </a:bodyPr>
          <a:lstStyle/>
          <a:p>
            <a:pPr algn="r"/>
            <a:r>
              <a:rPr lang="en-US" sz="800" i="1" dirty="0">
                <a:latin typeface="Arial" panose="020B0604020202020204" pitchFamily="34" charset="0"/>
                <a:cs typeface="Arial" panose="020B0604020202020204" pitchFamily="34" charset="0"/>
              </a:rPr>
              <a:t>Source: US FDA</a:t>
            </a:r>
            <a:endParaRPr lang="en-IN" sz="800" i="1" dirty="0">
              <a:latin typeface="Arial" panose="020B0604020202020204" pitchFamily="34" charset="0"/>
              <a:cs typeface="Arial" panose="020B0604020202020204" pitchFamily="34" charset="0"/>
            </a:endParaRPr>
          </a:p>
        </p:txBody>
      </p:sp>
      <p:sp>
        <p:nvSpPr>
          <p:cNvPr id="5" name="TextBox 4"/>
          <p:cNvSpPr txBox="1"/>
          <p:nvPr/>
        </p:nvSpPr>
        <p:spPr>
          <a:xfrm>
            <a:off x="159090" y="5117440"/>
            <a:ext cx="8799380" cy="600211"/>
          </a:xfrm>
          <a:prstGeom prst="rect">
            <a:avLst/>
          </a:prstGeom>
          <a:solidFill>
            <a:schemeClr val="accent3">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lang="en-US" sz="1050" b="0" dirty="0">
                <a:ea typeface="Verdana" panose="020B0604030504040204" pitchFamily="34" charset="0"/>
              </a:rPr>
              <a:t>FDA: The United States Food and Drug Administration is a federal agency of the Department of Health and Human Services responsible for protecting the public health by ensuring the safety, efficacy, and security of human and veterinary drugs, biological products, etc. </a:t>
            </a:r>
          </a:p>
        </p:txBody>
      </p:sp>
      <p:sp>
        <p:nvSpPr>
          <p:cNvPr id="6" name="TextBox 5"/>
          <p:cNvSpPr txBox="1"/>
          <p:nvPr/>
        </p:nvSpPr>
        <p:spPr>
          <a:xfrm>
            <a:off x="172310" y="5792249"/>
            <a:ext cx="8799380" cy="600211"/>
          </a:xfrm>
          <a:prstGeom prst="rect">
            <a:avLst/>
          </a:prstGeom>
          <a:solidFill>
            <a:schemeClr val="accent3">
              <a:lumMod val="20000"/>
              <a:lumOff val="80000"/>
            </a:schemeClr>
          </a:solidFill>
          <a:ln w="28575">
            <a:no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lang="en-US" sz="1050" b="0" dirty="0">
                <a:ea typeface="Verdana" panose="020B0604030504040204" pitchFamily="34" charset="0"/>
              </a:rPr>
              <a:t>Federal Food, Drug, and Cosmetic Act (FFDCA): The United States Federal Food, Drug, and Cosmetic Act is a set of laws giving authority to the U.S. Food and Drug Administration to oversee the safety of food, drugs, medical devices, and cosmetics.</a:t>
            </a:r>
          </a:p>
        </p:txBody>
      </p:sp>
      <p:pic>
        <p:nvPicPr>
          <p:cNvPr id="7" name="Picture 3" descr="900 American Flag Images &amp;amp; Pictures [H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588" y="218466"/>
            <a:ext cx="673169" cy="3548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866" y="1651332"/>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txBox="1"/>
          <p:nvPr/>
        </p:nvSpPr>
        <p:spPr>
          <a:xfrm>
            <a:off x="528977" y="2023265"/>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0000500000000000000" pitchFamily="2" charset="0"/>
              </a:rPr>
              <a:t>CONTACT US</a:t>
            </a:r>
          </a:p>
        </p:txBody>
      </p:sp>
      <p:sp>
        <p:nvSpPr>
          <p:cNvPr id="9" name="TextBox 8"/>
          <p:cNvSpPr txBox="1"/>
          <p:nvPr/>
        </p:nvSpPr>
        <p:spPr>
          <a:xfrm>
            <a:off x="555864" y="2603653"/>
            <a:ext cx="1885950" cy="698589"/>
          </a:xfrm>
          <a:prstGeom prst="rect">
            <a:avLst/>
          </a:prstGeom>
          <a:solidFill>
            <a:schemeClr val="bg1"/>
          </a:solidFill>
        </p:spPr>
        <p:txBody>
          <a:bodyPr wrap="square" rtlCol="0">
            <a:spAutoFit/>
          </a:bodyPr>
          <a:lstStyle/>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90"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p:cNvSpPr txBox="1"/>
          <p:nvPr/>
        </p:nvSpPr>
        <p:spPr>
          <a:xfrm>
            <a:off x="2660519" y="2595089"/>
            <a:ext cx="1885950" cy="698589"/>
          </a:xfrm>
          <a:prstGeom prst="rect">
            <a:avLst/>
          </a:prstGeom>
          <a:solidFill>
            <a:schemeClr val="bg1"/>
          </a:solidFill>
        </p:spPr>
        <p:txBody>
          <a:bodyPr wrap="square" rtlCol="0">
            <a:spAutoFit/>
          </a:bodyPr>
          <a:lstStyle/>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90"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p:cNvSpPr txBox="1"/>
          <p:nvPr/>
        </p:nvSpPr>
        <p:spPr>
          <a:xfrm>
            <a:off x="4775337" y="2609860"/>
            <a:ext cx="1885950" cy="698589"/>
          </a:xfrm>
          <a:prstGeom prst="rect">
            <a:avLst/>
          </a:prstGeom>
          <a:solidFill>
            <a:schemeClr val="bg1"/>
          </a:solidFill>
        </p:spPr>
        <p:txBody>
          <a:bodyPr wrap="square" rtlCol="0">
            <a:spAutoFit/>
          </a:bodyPr>
          <a:lstStyle/>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90"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p:cNvSpPr txBox="1"/>
          <p:nvPr/>
        </p:nvSpPr>
        <p:spPr>
          <a:xfrm>
            <a:off x="6907280" y="2604890"/>
            <a:ext cx="1885950" cy="698589"/>
          </a:xfrm>
          <a:prstGeom prst="rect">
            <a:avLst/>
          </a:prstGeom>
          <a:solidFill>
            <a:schemeClr val="bg1"/>
          </a:solidFill>
        </p:spPr>
        <p:txBody>
          <a:bodyPr wrap="square" rtlCol="0">
            <a:spAutoFit/>
          </a:bodyPr>
          <a:lstStyle/>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90"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90"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p:cNvSpPr txBox="1"/>
          <p:nvPr/>
        </p:nvSpPr>
        <p:spPr>
          <a:xfrm>
            <a:off x="237041" y="2719240"/>
            <a:ext cx="8481648" cy="807913"/>
          </a:xfrm>
          <a:prstGeom prst="rect">
            <a:avLst/>
          </a:prstGeom>
        </p:spPr>
        <p:txBody>
          <a:bodyPr wrap="square" lIns="0" tIns="0" rIns="0" bIns="0">
            <a:spAutoFit/>
          </a:bodyPr>
          <a:lstStyle>
            <a:lvl1pPr>
              <a:defRPr sz="4000" b="1" i="0">
                <a:solidFill>
                  <a:schemeClr val="bg1"/>
                </a:solidFill>
                <a:latin typeface="Arial" panose="020B0604020202020204"/>
                <a:ea typeface="+mj-ea"/>
                <a:cs typeface="Arial" panose="020B0604020202020204"/>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p:cNvSpPr txBox="1"/>
          <p:nvPr/>
        </p:nvSpPr>
        <p:spPr>
          <a:xfrm>
            <a:off x="-32866" y="6019889"/>
            <a:ext cx="7621227" cy="463621"/>
          </a:xfrm>
          <a:prstGeom prst="rect">
            <a:avLst/>
          </a:prstGeom>
        </p:spPr>
        <p:txBody>
          <a:bodyPr vert="horz" wrap="square" lIns="0" tIns="10001" rIns="0" bIns="0" rtlCol="0">
            <a:spAutoFit/>
          </a:bodyPr>
          <a:lstStyle/>
          <a:p>
            <a:pPr marL="9525" marR="3810">
              <a:spcBef>
                <a:spcPts val="80"/>
              </a:spcBef>
            </a:pPr>
            <a:r>
              <a:rPr sz="790" dirty="0">
                <a:solidFill>
                  <a:schemeClr val="bg1"/>
                </a:solidFill>
                <a:latin typeface="Univers-Light-Normal" pitchFamily="2" charset="0"/>
                <a:cs typeface="Verdana" panose="020B0604030504040204"/>
              </a:rPr>
              <a:t>The </a:t>
            </a:r>
            <a:r>
              <a:rPr sz="790" spc="-4" dirty="0">
                <a:solidFill>
                  <a:schemeClr val="bg1"/>
                </a:solidFill>
                <a:latin typeface="Univers-Light-Normal" pitchFamily="2" charset="0"/>
                <a:cs typeface="Verdana" panose="020B0604030504040204"/>
              </a:rPr>
              <a:t>information contained herein is </a:t>
            </a:r>
            <a:r>
              <a:rPr sz="790" dirty="0">
                <a:solidFill>
                  <a:schemeClr val="bg1"/>
                </a:solidFill>
                <a:latin typeface="Univers-Light-Normal" pitchFamily="2" charset="0"/>
                <a:cs typeface="Verdana" panose="020B0604030504040204"/>
              </a:rPr>
              <a:t>of a </a:t>
            </a:r>
            <a:r>
              <a:rPr sz="790" spc="-4" dirty="0">
                <a:solidFill>
                  <a:schemeClr val="bg1"/>
                </a:solidFill>
                <a:latin typeface="Univers-Light-Normal" pitchFamily="2" charset="0"/>
                <a:cs typeface="Verdana" panose="020B0604030504040204"/>
              </a:rPr>
              <a:t>general nature </a:t>
            </a:r>
            <a:r>
              <a:rPr sz="790" dirty="0">
                <a:solidFill>
                  <a:schemeClr val="bg1"/>
                </a:solidFill>
                <a:latin typeface="Univers-Light-Normal" pitchFamily="2" charset="0"/>
                <a:cs typeface="Verdana" panose="020B0604030504040204"/>
              </a:rPr>
              <a:t>and </a:t>
            </a:r>
            <a:r>
              <a:rPr sz="790" spc="-4" dirty="0">
                <a:solidFill>
                  <a:schemeClr val="bg1"/>
                </a:solidFill>
                <a:latin typeface="Univers-Light-Normal" pitchFamily="2" charset="0"/>
                <a:cs typeface="Verdana" panose="020B0604030504040204"/>
              </a:rPr>
              <a:t>is not intended </a:t>
            </a:r>
            <a:r>
              <a:rPr sz="790" dirty="0">
                <a:solidFill>
                  <a:schemeClr val="bg1"/>
                </a:solidFill>
                <a:latin typeface="Univers-Light-Normal" pitchFamily="2" charset="0"/>
                <a:cs typeface="Verdana" panose="020B0604030504040204"/>
              </a:rPr>
              <a:t>to </a:t>
            </a:r>
            <a:r>
              <a:rPr sz="790" spc="-4" dirty="0">
                <a:solidFill>
                  <a:schemeClr val="bg1"/>
                </a:solidFill>
                <a:latin typeface="Univers-Light-Normal" pitchFamily="2" charset="0"/>
                <a:cs typeface="Verdana" panose="020B0604030504040204"/>
              </a:rPr>
              <a:t>address any particular situation,  individual </a:t>
            </a:r>
            <a:r>
              <a:rPr sz="790" dirty="0">
                <a:solidFill>
                  <a:schemeClr val="bg1"/>
                </a:solidFill>
                <a:latin typeface="Univers-Light-Normal" pitchFamily="2" charset="0"/>
                <a:cs typeface="Verdana" panose="020B0604030504040204"/>
              </a:rPr>
              <a:t>or entity. No one should act upon such information without </a:t>
            </a:r>
            <a:r>
              <a:rPr sz="790" spc="-4" dirty="0">
                <a:solidFill>
                  <a:schemeClr val="bg1"/>
                </a:solidFill>
                <a:latin typeface="Univers-Light-Normal" pitchFamily="2" charset="0"/>
                <a:cs typeface="Verdana" panose="020B0604030504040204"/>
              </a:rPr>
              <a:t>appropriate </a:t>
            </a:r>
            <a:r>
              <a:rPr sz="790" dirty="0">
                <a:solidFill>
                  <a:schemeClr val="bg1"/>
                </a:solidFill>
                <a:latin typeface="Univers-Light-Normal" pitchFamily="2" charset="0"/>
                <a:cs typeface="Verdana" panose="020B0604030504040204"/>
              </a:rPr>
              <a:t>professional</a:t>
            </a:r>
            <a:r>
              <a:rPr lang="en-US" sz="790" dirty="0">
                <a:solidFill>
                  <a:schemeClr val="bg1"/>
                </a:solidFill>
                <a:latin typeface="Univers-Light-Normal" pitchFamily="2" charset="0"/>
                <a:cs typeface="Verdana" panose="020B0604030504040204"/>
              </a:rPr>
              <a:t> </a:t>
            </a:r>
            <a:r>
              <a:rPr sz="790" spc="-158" dirty="0">
                <a:solidFill>
                  <a:schemeClr val="bg1"/>
                </a:solidFill>
                <a:latin typeface="Univers-Light-Normal" pitchFamily="2" charset="0"/>
                <a:cs typeface="Verdana" panose="020B0604030504040204"/>
              </a:rPr>
              <a:t> </a:t>
            </a:r>
            <a:r>
              <a:rPr sz="790" dirty="0">
                <a:solidFill>
                  <a:schemeClr val="bg1"/>
                </a:solidFill>
                <a:latin typeface="Univers-Light-Normal" pitchFamily="2" charset="0"/>
                <a:cs typeface="Verdana" panose="020B0604030504040204"/>
              </a:rPr>
              <a:t>advice.</a:t>
            </a:r>
          </a:p>
          <a:p>
            <a:pPr marL="24130">
              <a:spcBef>
                <a:spcPts val="675"/>
              </a:spcBef>
            </a:pPr>
            <a:r>
              <a:rPr sz="790" dirty="0">
                <a:solidFill>
                  <a:schemeClr val="bg1"/>
                </a:solidFill>
                <a:latin typeface="Univers-Light-Normal" pitchFamily="2" charset="0"/>
                <a:cs typeface="Verdana" panose="020B0604030504040204"/>
              </a:rPr>
              <a:t>20</a:t>
            </a:r>
            <a:r>
              <a:rPr lang="en-US" sz="790" dirty="0">
                <a:solidFill>
                  <a:schemeClr val="bg1"/>
                </a:solidFill>
                <a:latin typeface="Univers-Light-Normal" pitchFamily="2" charset="0"/>
                <a:cs typeface="Verdana" panose="020B0604030504040204"/>
              </a:rPr>
              <a:t>21</a:t>
            </a:r>
            <a:r>
              <a:rPr sz="790" dirty="0">
                <a:solidFill>
                  <a:schemeClr val="bg1"/>
                </a:solidFill>
                <a:latin typeface="Univers-Light-Normal" pitchFamily="2" charset="0"/>
                <a:cs typeface="Verdana" panose="020B0604030504040204"/>
              </a:rPr>
              <a:t> © TechSci Research All Rights</a:t>
            </a:r>
            <a:r>
              <a:rPr sz="790" spc="-98" dirty="0">
                <a:solidFill>
                  <a:schemeClr val="bg1"/>
                </a:solidFill>
                <a:latin typeface="Univers-Light-Normal" pitchFamily="2" charset="0"/>
                <a:cs typeface="Verdana" panose="020B0604030504040204"/>
              </a:rPr>
              <a:t> </a:t>
            </a:r>
            <a:r>
              <a:rPr sz="790" spc="-4" dirty="0">
                <a:solidFill>
                  <a:schemeClr val="bg1"/>
                </a:solidFill>
                <a:latin typeface="Univers-Light-Normal" pitchFamily="2" charset="0"/>
                <a:cs typeface="Verdana" panose="020B0604030504040204"/>
              </a:rPr>
              <a:t>Reserved.</a:t>
            </a:r>
            <a:endParaRPr sz="790" dirty="0">
              <a:solidFill>
                <a:schemeClr val="bg1"/>
              </a:solidFill>
              <a:latin typeface="Univers-Light-Normal" pitchFamily="2" charset="0"/>
              <a:cs typeface="Verdana" panose="020B0604030504040204"/>
            </a:endParaRPr>
          </a:p>
        </p:txBody>
      </p:sp>
      <p:sp>
        <p:nvSpPr>
          <p:cNvPr id="29" name="object 12"/>
          <p:cNvSpPr txBox="1"/>
          <p:nvPr/>
        </p:nvSpPr>
        <p:spPr>
          <a:xfrm>
            <a:off x="3762072" y="3486927"/>
            <a:ext cx="1619856" cy="131350"/>
          </a:xfrm>
          <a:prstGeom prst="rect">
            <a:avLst/>
          </a:prstGeom>
        </p:spPr>
        <p:txBody>
          <a:bodyPr vert="horz" wrap="square" lIns="0" tIns="10001" rIns="0" bIns="0" rtlCol="0">
            <a:spAutoFit/>
          </a:bodyPr>
          <a:lstStyle/>
          <a:p>
            <a:pPr marL="9525">
              <a:spcBef>
                <a:spcPts val="80"/>
              </a:spcBef>
            </a:pPr>
            <a:r>
              <a:rPr sz="790" u="sng" dirty="0">
                <a:solidFill>
                  <a:srgbClr val="C7F75C"/>
                </a:solidFill>
                <a:uFill>
                  <a:solidFill>
                    <a:srgbClr val="1F4E79"/>
                  </a:solidFill>
                </a:uFill>
                <a:latin typeface="Verdana" panose="020B0604030504040204"/>
                <a:cs typeface="Verdana" panose="020B0604030504040204"/>
                <a:hlinkClick r:id="rId2"/>
              </a:rPr>
              <a:t>www.techsciresearch.com</a:t>
            </a:r>
            <a:endParaRPr sz="790">
              <a:solidFill>
                <a:srgbClr val="C7F75C"/>
              </a:solidFill>
              <a:latin typeface="Verdana" panose="020B0604030504040204"/>
              <a:cs typeface="Verdana" panose="020B0604030504040204"/>
            </a:endParaRPr>
          </a:p>
        </p:txBody>
      </p:sp>
      <p:sp>
        <p:nvSpPr>
          <p:cNvPr id="32" name="object 17"/>
          <p:cNvSpPr txBox="1"/>
          <p:nvPr/>
        </p:nvSpPr>
        <p:spPr>
          <a:xfrm>
            <a:off x="3060600" y="4098306"/>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0000500000000000000" pitchFamily="2" charset="0"/>
                <a:ea typeface="+mj-ea"/>
                <a:cs typeface="+mj-cs"/>
              </a:rPr>
              <a:t>INDUSTRY ASSOCIATION</a:t>
            </a:r>
            <a:r>
              <a:rPr lang="en-US" sz="1200" b="1" dirty="0">
                <a:solidFill>
                  <a:schemeClr val="bg1"/>
                </a:solidFill>
                <a:latin typeface="Montserrat" panose="00000500000000000000" pitchFamily="2" charset="0"/>
                <a:ea typeface="+mj-ea"/>
                <a:cs typeface="+mj-cs"/>
              </a:rPr>
              <a:t>S</a:t>
            </a:r>
            <a:endParaRPr sz="1200" b="1" dirty="0">
              <a:solidFill>
                <a:schemeClr val="bg1"/>
              </a:solidFill>
              <a:latin typeface="Montserrat" panose="00000500000000000000" pitchFamily="2" charset="0"/>
              <a:ea typeface="+mj-ea"/>
              <a:cs typeface="+mj-cs"/>
            </a:endParaRPr>
          </a:p>
        </p:txBody>
      </p:sp>
      <p:sp>
        <p:nvSpPr>
          <p:cNvPr id="35" name="Rectangle 34"/>
          <p:cNvSpPr/>
          <p:nvPr/>
        </p:nvSpPr>
        <p:spPr>
          <a:xfrm>
            <a:off x="-32866" y="4366210"/>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p:cNvSpPr/>
          <p:nvPr/>
        </p:nvSpPr>
        <p:spPr>
          <a:xfrm>
            <a:off x="474911" y="4989944"/>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p:cNvSpPr/>
          <p:nvPr/>
        </p:nvSpPr>
        <p:spPr>
          <a:xfrm>
            <a:off x="2608436" y="4888354"/>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p:cNvSpPr/>
          <p:nvPr/>
        </p:nvSpPr>
        <p:spPr>
          <a:xfrm>
            <a:off x="4043754" y="4888355"/>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854701"/>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845932"/>
            <a:ext cx="1539864" cy="585966"/>
          </a:xfrm>
          <a:prstGeom prst="rect">
            <a:avLst/>
          </a:prstGeom>
        </p:spPr>
      </p:pic>
      <p:pic>
        <p:nvPicPr>
          <p:cNvPr id="39" name="Picture 38" descr="social-icons-7.png">
            <a:hlinkClick r:id="rId8"/>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a:fillRect/>
          </a:stretch>
        </p:blipFill>
        <p:spPr>
          <a:xfrm>
            <a:off x="8518950" y="6225499"/>
            <a:ext cx="399481" cy="379763"/>
          </a:xfrm>
          <a:prstGeom prst="rect">
            <a:avLst/>
          </a:prstGeom>
        </p:spPr>
      </p:pic>
      <p:pic>
        <p:nvPicPr>
          <p:cNvPr id="40" name="Picture 39" descr="social-icons-7.png">
            <a:hlinkClick r:id="rId11"/>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a:fillRect/>
          </a:stretch>
        </p:blipFill>
        <p:spPr>
          <a:xfrm>
            <a:off x="7683185" y="6235631"/>
            <a:ext cx="428059" cy="396738"/>
          </a:xfrm>
          <a:prstGeom prst="rect">
            <a:avLst/>
          </a:prstGeom>
        </p:spPr>
      </p:pic>
      <p:pic>
        <p:nvPicPr>
          <p:cNvPr id="41" name="Picture 6" descr="Image result for twitter logo">
            <a:hlinkClick r:id="rId12"/>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6262241"/>
            <a:ext cx="343021" cy="3430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2396" y="10443"/>
            <a:ext cx="9091604" cy="1470915"/>
          </a:xfrm>
          <a:prstGeom prst="rect">
            <a:avLst/>
          </a:prstGeom>
          <a:noFill/>
        </p:spPr>
        <p:txBody>
          <a:bodyPr wrap="square" rtlCol="0">
            <a:spAutoFit/>
          </a:bodyPr>
          <a:lstStyle/>
          <a:p>
            <a:pPr>
              <a:lnSpc>
                <a:spcPct val="200000"/>
              </a:lnSpc>
            </a:pPr>
            <a:r>
              <a:rPr lang="en-US" sz="1000" b="1" dirty="0">
                <a:solidFill>
                  <a:schemeClr val="bg2">
                    <a:lumMod val="25000"/>
                  </a:schemeClr>
                </a:solidFill>
                <a:latin typeface="Verdana" panose="020B0604030504040204"/>
              </a:rPr>
              <a:t>Disclaimer :</a:t>
            </a:r>
          </a:p>
          <a:p>
            <a:pPr algn="just"/>
            <a:endParaRPr lang="en-US" sz="800" dirty="0">
              <a:solidFill>
                <a:schemeClr val="bg2">
                  <a:lumMod val="25000"/>
                </a:schemeClr>
              </a:solidFill>
              <a:latin typeface="Verdana" panose="020B0604030504040204"/>
            </a:endParaRPr>
          </a:p>
          <a:p>
            <a:pPr algn="just">
              <a:lnSpc>
                <a:spcPct val="150000"/>
              </a:lnSpc>
            </a:pPr>
            <a:r>
              <a:rPr lang="en-US" sz="700" dirty="0">
                <a:solidFill>
                  <a:schemeClr val="bg1">
                    <a:lumMod val="50000"/>
                  </a:schemeClr>
                </a:solidFill>
                <a:latin typeface="Verdana" panose="020B0604030504040204"/>
              </a:rPr>
              <a:t>The contents of this report are based on information generally available to the public from sources and primary interviews which are  believed to be reliable. No representation is made that it is timely, accurate or complete. TechSci Research has taken due care and caution in compilation of data as this has been obtained from various sources including primary interviews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a:t>
            </a:r>
            <a:r>
              <a:rPr lang="en-IN" sz="700" dirty="0">
                <a:solidFill>
                  <a:schemeClr val="bg1">
                    <a:lumMod val="50000"/>
                  </a:schemeClr>
                </a:solidFill>
                <a:latin typeface="Verdana" panose="020B0604030504040204"/>
              </a:rPr>
              <a:t> </a:t>
            </a:r>
            <a:r>
              <a:rPr lang="en-US" sz="700" dirty="0">
                <a:solidFill>
                  <a:schemeClr val="bg1">
                    <a:lumMod val="50000"/>
                  </a:schemeClr>
                </a:solidFill>
                <a:latin typeface="Verdana" panose="020B0604030504040204"/>
              </a:rPr>
              <a:t>All the figures provided in this document are indicative of relative market size and are strictly for client’s internal consumption. Usage of the same for purpose other than internal will require prior approval of TechSci Research.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B4E71-5E1A-4D9C-A46F-10CBB32EB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1" name="Rectangle 70"/>
          <p:cNvSpPr>
            <a:spLocks noGrp="1" noRot="1" noChangeAspect="1" noMove="1" noResize="1" noEditPoints="1" noAdjustHandles="1" noChangeArrowheads="1" noChangeShapeType="1" noTextEdit="1"/>
          </p:cNvSpPr>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5"/>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5"/>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5"/>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defRPr/>
            </a:pPr>
            <a:r>
              <a:rPr kumimoji="0" lang="en-US" sz="2400" b="1" i="0" u="none" strike="noStrike" cap="none" spc="-136" normalizeH="0" baseline="0" noProof="0" dirty="0">
                <a:ln>
                  <a:noFill/>
                </a:ln>
                <a:solidFill>
                  <a:schemeClr val="tx1">
                    <a:lumMod val="85000"/>
                    <a:lumOff val="15000"/>
                  </a:schemeClr>
                </a:solidFill>
                <a:uLnTx/>
                <a:uFillTx/>
                <a:latin typeface="Arial" panose="020B0604020202020204" pitchFamily="34" charset="0"/>
                <a:ea typeface="+mj-ea"/>
                <a:cs typeface="Arial" panose="020B0604020202020204" pitchFamily="34" charset="0"/>
              </a:rPr>
              <a:t>TARGET MANUFACTURERS PROFILE</a:t>
            </a:r>
          </a:p>
        </p:txBody>
      </p:sp>
      <p:cxnSp>
        <p:nvCxnSpPr>
          <p:cNvPr id="73" name="Straight Connector 72"/>
          <p:cNvCxnSpPr>
            <a:cxnSpLocks noGrp="1" noRot="1" noChangeAspect="1" noMove="1" noResize="1" noEditPoints="1" noAdjustHandles="1" noChangeArrowheads="1" noChangeShapeType="1"/>
          </p:cNvCxnSpPr>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noGrp="1" noRot="1" noChangeAspect="1" noMove="1" noResize="1" noEditPoints="1" noAdjustHandles="1" noChangeArrowheads="1" noChangeShapeType="1"/>
          </p:cNvCxnSpPr>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Abbott, USA</a:t>
            </a:r>
          </a:p>
        </p:txBody>
      </p:sp>
      <p:sp>
        <p:nvSpPr>
          <p:cNvPr id="9" name="TextBox 8"/>
          <p:cNvSpPr txBox="1"/>
          <p:nvPr/>
        </p:nvSpPr>
        <p:spPr>
          <a:xfrm>
            <a:off x="159090" y="1008861"/>
            <a:ext cx="8799380" cy="1327333"/>
          </a:xfrm>
          <a:prstGeom prst="rect">
            <a:avLst/>
          </a:prstGeom>
          <a:solidFill>
            <a:schemeClr val="bg1">
              <a:lumMod val="95000"/>
            </a:schemeClr>
          </a:solidFill>
          <a:ln w="28575">
            <a:solidFill>
              <a:schemeClr val="tx1"/>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Overview: </a:t>
            </a:r>
          </a:p>
          <a:p>
            <a:pPr marL="0" marR="0" lvl="0" indent="0" algn="just" defTabSz="457200" rtl="0" eaLnBrk="1" fontAlgn="auto" latinLnBrk="0" hangingPunct="1">
              <a:lnSpc>
                <a:spcPct val="150000"/>
              </a:lnSpc>
              <a:spcBef>
                <a:spcPts val="0"/>
              </a:spcBef>
              <a:spcAft>
                <a:spcPts val="0"/>
              </a:spcAft>
              <a:buClrTx/>
              <a:buSzTx/>
              <a:buNone/>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Abbott is a global healthcare company with headquarters in Chicago, Illinois, USA.  The company generates approximately 70% revenue from markets outside USA. It operates in four major business segments namely, nutrition, diagnostics, medical </a:t>
            </a:r>
            <a:r>
              <a:rPr lang="en-US" sz="1050" b="0" dirty="0">
                <a:ea typeface="Verdana" panose="020B0604030504040204" pitchFamily="34" charset="0"/>
              </a:rPr>
              <a:t>d</a:t>
            </a:r>
            <a:r>
              <a:rPr kumimoji="0" lang="en-US" sz="1050" b="0"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evices</a:t>
            </a: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and pharmaceuticals. Abbott has global presence in more than 160 countries. Abbott claims to be a market leader in segments such as point of care testing, glucose monitoring, blood and plasma screening, adult nutrition, heart pups (LVADs), remote heart failure monitoring, and chronic pain devices.  </a:t>
            </a:r>
          </a:p>
        </p:txBody>
      </p:sp>
      <p:sp>
        <p:nvSpPr>
          <p:cNvPr id="6" name="TextBox 5"/>
          <p:cNvSpPr txBox="1"/>
          <p:nvPr/>
        </p:nvSpPr>
        <p:spPr>
          <a:xfrm>
            <a:off x="159090" y="2917585"/>
            <a:ext cx="8799380" cy="3508699"/>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Rapid Antigen Kit</a:t>
            </a:r>
          </a:p>
          <a:p>
            <a:pPr marL="628650" lvl="1" indent="-285750">
              <a:lnSpc>
                <a:spcPct val="150000"/>
              </a:lnSpc>
              <a:buFont typeface="Arial" panose="020B0604020202020204" pitchFamily="34" charset="0"/>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Abbott markets its rapid antigen testing under the brand name of BinaxNOW, and </a:t>
            </a:r>
            <a:r>
              <a:rPr kumimoji="0" lang="en-US" sz="105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Panbio</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a:t>
            </a:r>
          </a:p>
          <a:p>
            <a:pPr marL="1085850" lvl="2" indent="-285750">
              <a:lnSpc>
                <a:spcPct val="150000"/>
              </a:lnSpc>
              <a:buFont typeface="Wingdings" panose="05000000000000000000" pitchFamily="2" charset="2"/>
              <a:buChar char="§"/>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BinaxNOW is a self test rapid antigen test kit. It can detect both asymptomatic and symptomatic COVID-19 using nasal swab. BinaxNOW is based on Abbott’s lateral flow technology which detects nucleocapsid protein antigen from SARS-CoV-2. </a:t>
            </a:r>
          </a:p>
          <a:p>
            <a:pPr marL="1085850" lvl="2" indent="-285750">
              <a:lnSpc>
                <a:spcPct val="150000"/>
              </a:lnSpc>
              <a:buFont typeface="Wingdings" panose="05000000000000000000" pitchFamily="2" charset="2"/>
              <a:buChar char="§"/>
              <a:defRPr/>
            </a:pPr>
            <a:r>
              <a:rPr lang="en-US" sz="1050" b="0" dirty="0">
                <a:solidFill>
                  <a:schemeClr val="bg1"/>
                </a:solidFill>
                <a:latin typeface="Arial" panose="020B0604020202020204" pitchFamily="34" charset="0"/>
                <a:ea typeface="Verdana" panose="020B0604030504040204" pitchFamily="34" charset="0"/>
                <a:cs typeface="Arial" panose="020B0604020202020204" pitchFamily="34" charset="0"/>
              </a:rPr>
              <a:t>T</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he Food and Drug Administration (FDA) has also issued Emergency Use Authorization (EUA) for BinaxNOW COVID-19 Ag Card rapid test for detection of COVID-19 infection. </a:t>
            </a:r>
          </a:p>
          <a:p>
            <a:pPr marL="1085850" lvl="2" indent="-285750">
              <a:lnSpc>
                <a:spcPct val="150000"/>
              </a:lnSpc>
              <a:buFont typeface="Arial" panose="020B0604020202020204" pitchFamily="34" charset="0"/>
              <a:buChar char="•"/>
              <a:defRPr/>
            </a:pPr>
            <a:r>
              <a:rPr lang="en-US" sz="1050" b="0" dirty="0" err="1">
                <a:solidFill>
                  <a:schemeClr val="bg1"/>
                </a:solidFill>
                <a:latin typeface="Arial" panose="020B0604020202020204" pitchFamily="34" charset="0"/>
                <a:ea typeface="Verdana" panose="020B0604030504040204" pitchFamily="34" charset="0"/>
                <a:cs typeface="Arial" panose="020B0604020202020204" pitchFamily="34" charset="0"/>
              </a:rPr>
              <a:t>Panbio</a:t>
            </a:r>
            <a:r>
              <a:rPr lang="en-US" sz="1050" b="0" dirty="0">
                <a:solidFill>
                  <a:schemeClr val="bg1"/>
                </a:solidFill>
                <a:latin typeface="Arial" panose="020B0604020202020204" pitchFamily="34" charset="0"/>
                <a:ea typeface="Verdana" panose="020B0604030504040204" pitchFamily="34" charset="0"/>
                <a:cs typeface="Arial" panose="020B0604020202020204" pitchFamily="34" charset="0"/>
              </a:rPr>
              <a:t> is marketed outside USA and is similar to BinaxNOW in terms of manufacturing processes. </a:t>
            </a:r>
          </a:p>
          <a:p>
            <a:pPr marL="1543050" lvl="3" indent="-285750">
              <a:lnSpc>
                <a:spcPct val="150000"/>
              </a:lnSpc>
              <a:buFont typeface="Arial" panose="020B0604020202020204" pitchFamily="34" charset="0"/>
              <a:buChar char="•"/>
              <a:defRPr/>
            </a:pPr>
            <a:r>
              <a:rPr lang="en-US" sz="1050" b="0" dirty="0">
                <a:solidFill>
                  <a:schemeClr val="bg1"/>
                </a:solidFill>
                <a:latin typeface="Arial" panose="020B0604020202020204" pitchFamily="34" charset="0"/>
                <a:ea typeface="Verdana" panose="020B0604030504040204" pitchFamily="34" charset="0"/>
                <a:cs typeface="Arial" panose="020B0604020202020204" pitchFamily="34" charset="0"/>
              </a:rPr>
              <a:t>It has sensitivity of 98.1% (99.0% for samples with Ct values ≤ 33) when a nasal swab is taken and 91.4% (94.1% for samples with Ct values ≤ 33) when nasopharyngeal swab is taken. </a:t>
            </a:r>
          </a:p>
          <a:p>
            <a:pPr marL="1543050" lvl="3" indent="-285750">
              <a:lnSpc>
                <a:spcPct val="150000"/>
              </a:lnSpc>
              <a:buFont typeface="Arial" panose="020B0604020202020204" pitchFamily="34" charset="0"/>
              <a:buChar char="•"/>
              <a:defRPr/>
            </a:pPr>
            <a:r>
              <a:rPr kumimoji="0" lang="en-US" sz="105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Panbio</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is CE marked and WHO Emergency Use Listing Procedure (EUL) approved. </a:t>
            </a:r>
            <a:r>
              <a:rPr kumimoji="0" lang="en-US" sz="1050" b="0" i="0" u="none" strike="noStrike" kern="1200" cap="none" spc="0" normalizeH="0" baseline="0" noProof="0" dirty="0">
                <a:ln>
                  <a:noFill/>
                </a:ln>
                <a:solidFill>
                  <a:srgbClr val="FF0000"/>
                </a:solidFill>
                <a:effectLst/>
                <a:uLnTx/>
                <a:uFillTx/>
                <a:latin typeface="Arial" panose="020B0604020202020204" pitchFamily="34" charset="0"/>
                <a:ea typeface="Verdana" panose="020B0604030504040204" pitchFamily="34" charset="0"/>
                <a:cs typeface="Arial" panose="020B0604020202020204" pitchFamily="34" charset="0"/>
              </a:rPr>
              <a:t> </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Unit Location</a:t>
            </a:r>
            <a:r>
              <a:rPr lang="en-US" sz="1050" dirty="0">
                <a:solidFill>
                  <a:schemeClr val="bg1"/>
                </a:solidFill>
                <a:ea typeface="Verdana" panose="020B0604030504040204" pitchFamily="34" charset="0"/>
              </a:rPr>
              <a: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3):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USA (Illinois, and Maine), South Korea (Seoul), Germany (Jena ) </a:t>
            </a:r>
          </a:p>
          <a:p>
            <a:pPr marL="171450">
              <a:defRPr/>
            </a:pPr>
            <a:r>
              <a:rPr lang="en-US" sz="1050" dirty="0">
                <a:solidFill>
                  <a:schemeClr val="bg1"/>
                </a:solidFill>
                <a:ea typeface="Verdana" panose="020B0604030504040204" pitchFamily="34" charset="0"/>
              </a:rPr>
              <a:t>Cumulative Production Capacity: </a:t>
            </a:r>
            <a:r>
              <a:rPr lang="en-US" sz="1050" b="0" dirty="0">
                <a:solidFill>
                  <a:schemeClr val="bg1"/>
                </a:solidFill>
                <a:ea typeface="Verdana" panose="020B0604030504040204" pitchFamily="34" charset="0"/>
              </a:rPr>
              <a:t>1,140 million units per year.</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a:t>
            </a:r>
          </a:p>
          <a:p>
            <a:pPr marL="0" indent="0">
              <a:buNone/>
              <a:defRPr/>
            </a:pP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Abbott plans to increase the cumulative manufacturing capacity by adding 30 million units per month to meet the demand , primarily for the government sector across countries </a:t>
            </a:r>
            <a:endParaRPr lang="en-US" sz="1050" b="0" dirty="0">
              <a:solidFill>
                <a:schemeClr val="bg1"/>
              </a:solidFill>
              <a:ea typeface="Verdana" panose="020B0604030504040204" pitchFamily="34" charset="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8016" y="167291"/>
            <a:ext cx="1749287" cy="4476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9090" y="2426558"/>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Rapid Antigen Test Kit Business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Abbott, USA</a:t>
            </a:r>
          </a:p>
        </p:txBody>
      </p:sp>
      <p:sp>
        <p:nvSpPr>
          <p:cNvPr id="9" name="TextBox 8"/>
          <p:cNvSpPr txBox="1"/>
          <p:nvPr/>
        </p:nvSpPr>
        <p:spPr>
          <a:xfrm>
            <a:off x="185530" y="990028"/>
            <a:ext cx="8799380" cy="357837"/>
          </a:xfrm>
          <a:prstGeom prst="rect">
            <a:avLst/>
          </a:prstGeom>
          <a:solidFill>
            <a:schemeClr val="accent1">
              <a:lumMod val="20000"/>
              <a:lumOff val="8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Plant Location Benchmarked : Illinois, USA</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 name="TextBox 4"/>
          <p:cNvSpPr txBox="1"/>
          <p:nvPr/>
        </p:nvSpPr>
        <p:spPr>
          <a:xfrm>
            <a:off x="185530" y="1437761"/>
            <a:ext cx="8799380" cy="2296829"/>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Production Capacity: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70 million units per month</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Automation of the Production Line (Manual/ Semi/ Automatic):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Manual production line (Abbott is in process </a:t>
            </a:r>
            <a:r>
              <a:rPr lang="en-US" sz="1050" b="0" dirty="0">
                <a:solidFill>
                  <a:schemeClr val="bg1"/>
                </a:solidFill>
                <a:ea typeface="Verdana" panose="020B0604030504040204" pitchFamily="34" charset="0"/>
              </a:rPr>
              <a:t>of automating the rapid antigen kit manufacturing facility).</a:t>
            </a:r>
            <a:endPar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Cost Per Unit: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2.25/Kit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Raw Material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1.35/Kit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Process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0.70/Kit</a:t>
            </a:r>
          </a:p>
          <a:p>
            <a:pPr marL="514350" lvl="1" indent="-171450">
              <a:lnSpc>
                <a:spcPct val="150000"/>
              </a:lnSpc>
              <a:buFont typeface="Arial" panose="020B0604020202020204" pitchFamily="34" charset="0"/>
              <a:buChar char="•"/>
              <a:defRPr/>
            </a:pPr>
            <a:r>
              <a:rPr lang="en-US" sz="1050" b="1" dirty="0">
                <a:solidFill>
                  <a:schemeClr val="bg1"/>
                </a:solidFill>
                <a:latin typeface="Arial" panose="020B0604020202020204" pitchFamily="34" charset="0"/>
                <a:ea typeface="Verdana" panose="020B0604030504040204" pitchFamily="34" charset="0"/>
                <a:cs typeface="Arial" panose="020B0604020202020204" pitchFamily="34" charset="0"/>
              </a:rPr>
              <a:t>Packaging Cost: </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USD 0.20/Kit</a:t>
            </a:r>
          </a:p>
          <a:p>
            <a:pPr marL="171450">
              <a:defRPr/>
            </a:pPr>
            <a:r>
              <a:rPr lang="en-US" sz="1050" dirty="0">
                <a:solidFill>
                  <a:schemeClr val="bg1"/>
                </a:solidFill>
                <a:ea typeface="Verdana" panose="020B0604030504040204" pitchFamily="34" charset="0"/>
              </a:rPr>
              <a:t>Lead Time of Building The Production Line: </a:t>
            </a:r>
            <a:r>
              <a:rPr lang="en-US" sz="1050" b="0" dirty="0">
                <a:solidFill>
                  <a:schemeClr val="bg1"/>
                </a:solidFill>
                <a:ea typeface="Verdana" panose="020B0604030504040204" pitchFamily="34" charset="0"/>
              </a:rPr>
              <a:t>12 weeks. The production line is installed within the existing production plant of other products </a:t>
            </a:r>
          </a:p>
        </p:txBody>
      </p:sp>
      <p:pic>
        <p:nvPicPr>
          <p:cNvPr id="1026" name="Picture 2" descr="9 At-Home COVID-19 Rapid Tests to Buy: BinaxNow, iHealth, QuickVue | Glamour"/>
          <p:cNvPicPr>
            <a:picLocks noChangeAspect="1" noChangeArrowheads="1"/>
          </p:cNvPicPr>
          <p:nvPr/>
        </p:nvPicPr>
        <p:blipFill rotWithShape="1">
          <a:blip r:embed="rId3">
            <a:extLst>
              <a:ext uri="{28A0092B-C50C-407E-A947-70E740481C1C}">
                <a14:useLocalDpi xmlns:a14="http://schemas.microsoft.com/office/drawing/2010/main" val="0"/>
              </a:ext>
            </a:extLst>
          </a:blip>
          <a:srcRect l="8068" t="23382" r="9034" b="27343"/>
          <a:stretch>
            <a:fillRect/>
          </a:stretch>
        </p:blipFill>
        <p:spPr bwMode="auto">
          <a:xfrm>
            <a:off x="159090" y="3940703"/>
            <a:ext cx="3723796" cy="221344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8016" y="167291"/>
            <a:ext cx="1749287" cy="4476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with medium confidence">
            <a:extLst>
              <a:ext uri="{FF2B5EF4-FFF2-40B4-BE49-F238E27FC236}">
                <a16:creationId xmlns:a16="http://schemas.microsoft.com/office/drawing/2014/main" id="{6D8B5D0A-8605-40F7-8DFD-D020E809F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260" y="4022861"/>
            <a:ext cx="4897118" cy="202088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Roche</a:t>
            </a:r>
          </a:p>
        </p:txBody>
      </p:sp>
      <p:sp>
        <p:nvSpPr>
          <p:cNvPr id="9" name="TextBox 8"/>
          <p:cNvSpPr txBox="1"/>
          <p:nvPr/>
        </p:nvSpPr>
        <p:spPr>
          <a:xfrm>
            <a:off x="159090" y="1012211"/>
            <a:ext cx="8799380" cy="1327333"/>
          </a:xfrm>
          <a:prstGeom prst="rect">
            <a:avLst/>
          </a:prstGeom>
          <a:solidFill>
            <a:schemeClr val="bg1">
              <a:lumMod val="95000"/>
            </a:schemeClr>
          </a:solidFill>
          <a:ln w="28575">
            <a:solidFill>
              <a:schemeClr val="tx1"/>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Overview: </a:t>
            </a:r>
          </a:p>
          <a:p>
            <a:pPr marL="0" marR="0" lvl="0" indent="0" algn="just" defTabSz="457200" rtl="0" eaLnBrk="1" fontAlgn="auto" latinLnBrk="0" hangingPunct="1">
              <a:lnSpc>
                <a:spcPct val="150000"/>
              </a:lnSpc>
              <a:spcBef>
                <a:spcPts val="0"/>
              </a:spcBef>
              <a:spcAft>
                <a:spcPts val="0"/>
              </a:spcAft>
              <a:buClrTx/>
              <a:buSzTx/>
              <a:buNone/>
              <a:defRPr/>
            </a:pPr>
            <a:r>
              <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Roche is a global pharmaceuticals and diagnostics company with headquarters in Basel, Switzerland. The company has presence in over 100 countries globally. Under its diagnostics division, Roche offers in vitro diagnostics solutions, covering molecular diagnostics, clinical chemistry and immunoassays, tissue diagnostics, point of care testing, patient self-testing, next-generation sequencing, and laboratory automation and IT, and decision support solutions. </a:t>
            </a:r>
          </a:p>
        </p:txBody>
      </p:sp>
      <p:sp>
        <p:nvSpPr>
          <p:cNvPr id="6" name="TextBox 5"/>
          <p:cNvSpPr txBox="1"/>
          <p:nvPr/>
        </p:nvSpPr>
        <p:spPr>
          <a:xfrm>
            <a:off x="172310" y="2863140"/>
            <a:ext cx="8799380" cy="3668871"/>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Rapid Antigen Kit</a:t>
            </a:r>
          </a:p>
          <a:p>
            <a:pPr marL="514350" lvl="1" indent="-171450">
              <a:lnSpc>
                <a:spcPct val="150000"/>
              </a:lnSpc>
              <a:buFont typeface="Arial" panose="020B0604020202020204" pitchFamily="34" charset="0"/>
              <a:buChar char="•"/>
              <a:defRPr/>
            </a:pPr>
            <a:r>
              <a:rPr kumimoji="0" lang="en-US" sz="110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Elecsys</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SARS-CoV-2 Antigen test is the brand name , which uses nasal swab and provides result in less than 20 minutes. </a:t>
            </a:r>
          </a:p>
          <a:p>
            <a:pPr marL="514350" lvl="1" indent="-171450">
              <a:lnSpc>
                <a:spcPct val="15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It is a rapid chromatographic immunoassay designed to qualitatively detect a specific antigen of SARS-CoV-2 present in human nasopharynx. </a:t>
            </a:r>
          </a:p>
          <a:p>
            <a:pPr marL="514350" lvl="1" indent="-171450">
              <a:lnSpc>
                <a:spcPct val="15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test has a sensitivity of 96.52% and a specificity of 99.68%. It has </a:t>
            </a:r>
            <a:r>
              <a:rPr kumimoji="0" lang="it-IT"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99.5 % specificity (95 % CI: 98.63 – 99.85 %). </a:t>
            </a:r>
          </a:p>
          <a:p>
            <a:pPr marL="514350" lvl="1" indent="-171450">
              <a:lnSpc>
                <a:spcPct val="150000"/>
              </a:lnSpc>
              <a:buFont typeface="Arial" panose="020B0604020202020204" pitchFamily="34" charset="0"/>
              <a:buChar char="•"/>
              <a:defRPr/>
            </a:pPr>
            <a:r>
              <a:rPr kumimoji="0" lang="it-IT"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It serves the purpose to aid and assess </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adaptive humoral immune response to the SARS‑CoV‑2 S protein.</a:t>
            </a:r>
          </a:p>
          <a:p>
            <a:pPr marL="514350" lvl="1" indent="-171450">
              <a:lnSpc>
                <a:spcPct val="15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Test Kit is CE marked but has not been FDA-cleared or approved; it has been authorized by FDA under an Emergency Use Authorization (EUA) for use by authorized laboratories.</a:t>
            </a:r>
          </a:p>
          <a:p>
            <a:pPr marL="514350" lvl="1" indent="-171450">
              <a:lnSpc>
                <a:spcPct val="150000"/>
              </a:lnSpc>
              <a:buFont typeface="Arial" panose="020B0604020202020204" pitchFamily="34" charset="0"/>
              <a:buChar char="•"/>
              <a:defRPr/>
            </a:pP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In-addition to the manufacturing unit of own brand (</a:t>
            </a:r>
            <a:r>
              <a:rPr kumimoji="0" lang="en-US" sz="1100" b="0" i="0" u="none" strike="noStrike" kern="1200" cap="none" spc="0" normalizeH="0" baseline="0" noProof="0" dirty="0" err="1">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Elecsys</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 SARS-CoV-2 ), </a:t>
            </a:r>
            <a:r>
              <a:rPr lang="en-US" sz="1100" b="0" dirty="0">
                <a:solidFill>
                  <a:schemeClr val="bg1"/>
                </a:solidFill>
                <a:latin typeface="Arial" panose="020B0604020202020204" pitchFamily="34" charset="0"/>
                <a:ea typeface="Verdana" panose="020B0604030504040204" pitchFamily="34" charset="0"/>
                <a:cs typeface="Arial" panose="020B0604020202020204" pitchFamily="34" charset="0"/>
              </a:rPr>
              <a:t>Roche has a global distribution agreement with Korea based SD Biosensors for distributing their rapid antigen test kits .  This partnership also includes agreement that covers  global distribution of various tests launched by SD Biosensor during the pandemic. </a:t>
            </a:r>
          </a:p>
          <a:p>
            <a:pPr marL="514350" lvl="1" indent="-171450">
              <a:lnSpc>
                <a:spcPct val="150000"/>
              </a:lnSpc>
              <a:buFont typeface="Arial" panose="020B0604020202020204" pitchFamily="34" charset="0"/>
              <a:buChar char="•"/>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SD Biosensors has manufacturing unit is Seoul Korea, India  and other countries for manufacturing antigen kits</a:t>
            </a:r>
            <a:endParaRPr kumimoji="0" lang="en-US" sz="110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a:defRPr/>
            </a:pPr>
            <a:r>
              <a:rPr kumimoji="0" lang="en-US"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Unit Location(1): </a:t>
            </a:r>
            <a:r>
              <a:rPr kumimoji="0" lang="en-US"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Indianapolis, USA (Roche Manufacturing Unit)</a:t>
            </a:r>
          </a:p>
          <a:p>
            <a:pPr marL="171450">
              <a:defRPr/>
            </a:pPr>
            <a:r>
              <a:rPr lang="en-US" dirty="0">
                <a:solidFill>
                  <a:schemeClr val="bg1"/>
                </a:solidFill>
                <a:ea typeface="Verdana" panose="020B0604030504040204" pitchFamily="34" charset="0"/>
              </a:rPr>
              <a:t>Cumulative Production Capacity: </a:t>
            </a:r>
            <a:r>
              <a:rPr lang="en-US" b="0" dirty="0">
                <a:solidFill>
                  <a:schemeClr val="bg1"/>
                </a:solidFill>
                <a:ea typeface="Verdana" panose="020B0604030504040204" pitchFamily="34" charset="0"/>
              </a:rPr>
              <a:t>480 million units per year </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783" y="167291"/>
            <a:ext cx="1457739" cy="4476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9090" y="2426558"/>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Rapid Antigen Test Kit Business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Roche</a:t>
            </a:r>
          </a:p>
        </p:txBody>
      </p:sp>
      <p:sp>
        <p:nvSpPr>
          <p:cNvPr id="6" name="TextBox 5"/>
          <p:cNvSpPr txBox="1"/>
          <p:nvPr/>
        </p:nvSpPr>
        <p:spPr>
          <a:xfrm>
            <a:off x="172310" y="1362989"/>
            <a:ext cx="8799380" cy="2399293"/>
          </a:xfrm>
          <a:prstGeom prst="rect">
            <a:avLst/>
          </a:prstGeom>
          <a:solidFill>
            <a:schemeClr val="accent5">
              <a:lumMod val="50000"/>
            </a:schemeClr>
          </a:solidFill>
          <a:ln w="28575">
            <a:solidFill>
              <a:srgbClr val="002060"/>
            </a:solidFill>
          </a:ln>
        </p:spPr>
        <p:txBody>
          <a:bodyPr wrap="square" lIns="144000" tIns="72000" rIns="144000" bIns="72000" anchor="t">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lang="en-US" b="0" dirty="0">
                <a:solidFill>
                  <a:schemeClr val="bg1"/>
                </a:solidFill>
                <a:ea typeface="Verdana" panose="020B0604030504040204" pitchFamily="34" charset="0"/>
              </a:rPr>
              <a:t>In collaboration with SD Biosensor, Inc., the company launched SARS-CoV-2 rapid antigen test in countries accepting the CE mark and planned to file for an EUA in the first quarter of 2021. </a:t>
            </a:r>
          </a:p>
          <a:p>
            <a:pPr marL="171450">
              <a:defRPr/>
            </a:pPr>
            <a:r>
              <a:rPr lang="en-US" b="0" dirty="0">
                <a:solidFill>
                  <a:schemeClr val="bg1"/>
                </a:solidFill>
                <a:ea typeface="Verdana" panose="020B0604030504040204" pitchFamily="34" charset="0"/>
              </a:rPr>
              <a:t>For supporting the high demand of SARS-CoV-2 testing, the company increased the production capacity to unparalleled levels. </a:t>
            </a:r>
          </a:p>
          <a:p>
            <a:pPr marL="171450">
              <a:defRPr/>
            </a:pPr>
            <a:r>
              <a:rPr lang="en-US" b="0" dirty="0">
                <a:solidFill>
                  <a:schemeClr val="bg1"/>
                </a:solidFill>
                <a:ea typeface="Verdana" panose="020B0604030504040204" pitchFamily="34" charset="0"/>
              </a:rPr>
              <a:t>The company assured that these tests, systems and consumables are made available in the most effective way by adopting certain allocation strategies.	</a:t>
            </a:r>
          </a:p>
          <a:p>
            <a:pPr marL="171450">
              <a:defRPr/>
            </a:pPr>
            <a:r>
              <a:rPr lang="en-US" b="0" dirty="0">
                <a:solidFill>
                  <a:schemeClr val="bg1"/>
                </a:solidFill>
                <a:ea typeface="Verdana" panose="020B0604030504040204" pitchFamily="34" charset="0"/>
              </a:rPr>
              <a:t>To maximize the production, multiple task forces were created while maintaining the health and safety of manufacturing personnel. </a:t>
            </a:r>
          </a:p>
          <a:p>
            <a:pPr marL="171450">
              <a:defRPr/>
            </a:pPr>
            <a:r>
              <a:rPr lang="en-US" b="0" dirty="0">
                <a:solidFill>
                  <a:schemeClr val="bg1"/>
                </a:solidFill>
                <a:ea typeface="Verdana" panose="020B0604030504040204" pitchFamily="34" charset="0"/>
              </a:rPr>
              <a:t>Roche quickly began the shipping of SARS-CoV-2 rapid antigen test kit to leading laboratories globally and ramped up the production capacity to high double-digit millions per month for serve healthcare systems in the US and in the CE mark accepted countries.</a:t>
            </a:r>
          </a:p>
          <a:p>
            <a:pPr marL="171450">
              <a:defRPr/>
            </a:pPr>
            <a:r>
              <a:rPr lang="en-US" b="0" dirty="0">
                <a:solidFill>
                  <a:schemeClr val="bg1"/>
                </a:solidFill>
                <a:ea typeface="Verdana" panose="020B0604030504040204" pitchFamily="34" charset="0"/>
              </a:rPr>
              <a:t>They allowed hospitals and reference laboratories to run the test on Roche’s </a:t>
            </a:r>
            <a:r>
              <a:rPr lang="en-US" b="0" dirty="0" err="1">
                <a:solidFill>
                  <a:schemeClr val="bg1"/>
                </a:solidFill>
                <a:ea typeface="Verdana" panose="020B0604030504040204" pitchFamily="34" charset="0"/>
              </a:rPr>
              <a:t>cobas</a:t>
            </a:r>
            <a:r>
              <a:rPr lang="en-US" b="0" dirty="0">
                <a:solidFill>
                  <a:schemeClr val="bg1"/>
                </a:solidFill>
                <a:ea typeface="Verdana" panose="020B0604030504040204" pitchFamily="34" charset="0"/>
              </a:rPr>
              <a:t> e </a:t>
            </a:r>
            <a:r>
              <a:rPr lang="en-US" b="0" dirty="0" err="1">
                <a:solidFill>
                  <a:schemeClr val="bg1"/>
                </a:solidFill>
                <a:ea typeface="Verdana" panose="020B0604030504040204" pitchFamily="34" charset="0"/>
              </a:rPr>
              <a:t>analysers</a:t>
            </a:r>
            <a:r>
              <a:rPr lang="en-US" b="0" dirty="0">
                <a:solidFill>
                  <a:schemeClr val="bg1"/>
                </a:solidFill>
                <a:ea typeface="Verdana" panose="020B0604030504040204" pitchFamily="34" charset="0"/>
              </a:rPr>
              <a:t>, widely available around the world. </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783" y="167291"/>
            <a:ext cx="1457739" cy="4476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9090" y="902558"/>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lang="en-US" sz="1050" dirty="0">
                <a:ea typeface="Verdana" panose="020B0604030504040204" pitchFamily="34" charset="0"/>
              </a:rPr>
              <a:t> Business Strategies</a:t>
            </a:r>
            <a:endPar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8" name="TextBox 7">
            <a:extLst>
              <a:ext uri="{FF2B5EF4-FFF2-40B4-BE49-F238E27FC236}">
                <a16:creationId xmlns:a16="http://schemas.microsoft.com/office/drawing/2014/main" id="{259D7167-49D2-4D6C-8E00-51E2D9DAE125}"/>
              </a:ext>
            </a:extLst>
          </p:cNvPr>
          <p:cNvSpPr txBox="1"/>
          <p:nvPr/>
        </p:nvSpPr>
        <p:spPr>
          <a:xfrm>
            <a:off x="172310" y="3902140"/>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lang="en-US" sz="1050" dirty="0">
                <a:ea typeface="Verdana" panose="020B0604030504040204" pitchFamily="34" charset="0"/>
              </a:rPr>
              <a:t> Supply Chain Strategies </a:t>
            </a:r>
            <a:endPar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75B0D1E-596B-462B-81AC-63ACCA8D2C98}"/>
              </a:ext>
            </a:extLst>
          </p:cNvPr>
          <p:cNvSpPr txBox="1"/>
          <p:nvPr/>
        </p:nvSpPr>
        <p:spPr>
          <a:xfrm>
            <a:off x="159090" y="4363259"/>
            <a:ext cx="8799380" cy="2145377"/>
          </a:xfrm>
          <a:prstGeom prst="rect">
            <a:avLst/>
          </a:prstGeom>
          <a:solidFill>
            <a:schemeClr val="accent5">
              <a:lumMod val="50000"/>
            </a:schemeClr>
          </a:solidFill>
          <a:ln w="28575">
            <a:solidFill>
              <a:srgbClr val="002060"/>
            </a:solidFill>
          </a:ln>
        </p:spPr>
        <p:txBody>
          <a:bodyPr wrap="square" lIns="144000" tIns="72000" rIns="144000" bIns="72000" anchor="t">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lang="en-US" b="0" dirty="0">
                <a:solidFill>
                  <a:schemeClr val="bg1"/>
                </a:solidFill>
                <a:ea typeface="Verdana" panose="020B0604030504040204" pitchFamily="34" charset="0"/>
              </a:rPr>
              <a:t>The company followed On-Time-In-Full (OTIF) supply chain strategy for the supply of rapid antigen test kit, delivering the full quantity requested by the customer on the specific date, sustaining with more than 97% of their supply.</a:t>
            </a:r>
          </a:p>
          <a:p>
            <a:pPr marL="171450">
              <a:defRPr/>
            </a:pPr>
            <a:r>
              <a:rPr lang="en-US" b="0" dirty="0">
                <a:solidFill>
                  <a:schemeClr val="bg1"/>
                </a:solidFill>
                <a:ea typeface="Verdana" panose="020B0604030504040204" pitchFamily="34" charset="0"/>
              </a:rPr>
              <a:t>Roche also maintained finished goods order lead time of about 30 days for 80% sale. </a:t>
            </a:r>
          </a:p>
          <a:p>
            <a:pPr marL="171450">
              <a:defRPr/>
            </a:pPr>
            <a:r>
              <a:rPr lang="en-US" b="0" dirty="0">
                <a:solidFill>
                  <a:schemeClr val="bg1"/>
                </a:solidFill>
                <a:ea typeface="Verdana" panose="020B0604030504040204" pitchFamily="34" charset="0"/>
              </a:rPr>
              <a:t>Roche had begun implementing OMP as its supply chain planning system of record which covers all operational supply chain planning aspects which includes master production planning, distribution planning, materials requirements planning and detailed scheduling, from packaging materials to finished goods. This strategic investment helped the company in improving the speed and quality of decision making in the supply chain planning.</a:t>
            </a:r>
          </a:p>
          <a:p>
            <a:pPr marL="171450">
              <a:defRPr/>
            </a:pPr>
            <a:r>
              <a:rPr lang="en-US" b="0" dirty="0">
                <a:solidFill>
                  <a:schemeClr val="bg1"/>
                </a:solidFill>
                <a:ea typeface="Verdana" panose="020B0604030504040204" pitchFamily="34" charset="0"/>
              </a:rPr>
              <a:t>Roche also shifted from old warehouses to newly automated distribution centers for the efficient supply of test kits. </a:t>
            </a:r>
          </a:p>
        </p:txBody>
      </p:sp>
    </p:spTree>
    <p:extLst>
      <p:ext uri="{BB962C8B-B14F-4D97-AF65-F5344CB8AC3E}">
        <p14:creationId xmlns:p14="http://schemas.microsoft.com/office/powerpoint/2010/main" val="172306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Roche</a:t>
            </a:r>
          </a:p>
        </p:txBody>
      </p:sp>
      <p:sp>
        <p:nvSpPr>
          <p:cNvPr id="6" name="TextBox 5"/>
          <p:cNvSpPr txBox="1"/>
          <p:nvPr/>
        </p:nvSpPr>
        <p:spPr>
          <a:xfrm>
            <a:off x="172310" y="1476398"/>
            <a:ext cx="8799380" cy="1637546"/>
          </a:xfrm>
          <a:prstGeom prst="rect">
            <a:avLst/>
          </a:prstGeom>
          <a:solidFill>
            <a:schemeClr val="accent5">
              <a:lumMod val="50000"/>
            </a:schemeClr>
          </a:solidFill>
          <a:ln w="28575">
            <a:solidFill>
              <a:srgbClr val="002060"/>
            </a:solidFill>
          </a:ln>
        </p:spPr>
        <p:txBody>
          <a:bodyPr wrap="square" lIns="144000" tIns="72000" rIns="144000" bIns="72000" anchor="t">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lang="en-US" b="0" dirty="0">
                <a:solidFill>
                  <a:schemeClr val="bg1"/>
                </a:solidFill>
                <a:ea typeface="Verdana" panose="020B0604030504040204" pitchFamily="34" charset="0"/>
              </a:rPr>
              <a:t>The company created more than 1000 new jobs worldwide for supporting the high demand for SARS-CoV-2 testing and significantly increased the production capacity. </a:t>
            </a:r>
          </a:p>
          <a:p>
            <a:pPr marL="171450">
              <a:defRPr/>
            </a:pPr>
            <a:r>
              <a:rPr lang="en-US" b="0" dirty="0">
                <a:solidFill>
                  <a:schemeClr val="bg1"/>
                </a:solidFill>
                <a:ea typeface="Verdana" panose="020B0604030504040204" pitchFamily="34" charset="0"/>
              </a:rPr>
              <a:t>Digital solutions were adopted for People &amp; Culture at Roche, especially their move from on-premise to cloud-based platforms, have helped them to live into their vision of “</a:t>
            </a:r>
            <a:r>
              <a:rPr lang="en-US" b="0" i="1" dirty="0">
                <a:solidFill>
                  <a:schemeClr val="bg1"/>
                </a:solidFill>
                <a:ea typeface="Verdana" panose="020B0604030504040204" pitchFamily="34" charset="0"/>
              </a:rPr>
              <a:t>Anyone working Anytime, Anywhere from Any device</a:t>
            </a:r>
            <a:r>
              <a:rPr lang="en-US" b="0" dirty="0">
                <a:solidFill>
                  <a:schemeClr val="bg1"/>
                </a:solidFill>
                <a:ea typeface="Verdana" panose="020B0604030504040204" pitchFamily="34" charset="0"/>
              </a:rPr>
              <a:t>”.</a:t>
            </a:r>
          </a:p>
          <a:p>
            <a:pPr marL="171450">
              <a:defRPr/>
            </a:pPr>
            <a:r>
              <a:rPr lang="en-US" b="0" dirty="0">
                <a:solidFill>
                  <a:schemeClr val="bg1"/>
                </a:solidFill>
                <a:ea typeface="Verdana" panose="020B0604030504040204" pitchFamily="34" charset="0"/>
              </a:rPr>
              <a:t>They digitized majority of their processes and document management which helped them to pay, hire, move and develop employees without any disruption.</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783" y="167291"/>
            <a:ext cx="1457739" cy="4476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9090" y="963518"/>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lang="en-US" sz="1050" dirty="0">
                <a:ea typeface="Verdana" panose="020B0604030504040204" pitchFamily="34" charset="0"/>
              </a:rPr>
              <a:t>Human Resource Strategies </a:t>
            </a:r>
            <a:endPar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8" name="TextBox 7">
            <a:extLst>
              <a:ext uri="{FF2B5EF4-FFF2-40B4-BE49-F238E27FC236}">
                <a16:creationId xmlns:a16="http://schemas.microsoft.com/office/drawing/2014/main" id="{65ECC2E2-D441-4CA9-A899-ABAA754E09C6}"/>
              </a:ext>
            </a:extLst>
          </p:cNvPr>
          <p:cNvSpPr txBox="1"/>
          <p:nvPr/>
        </p:nvSpPr>
        <p:spPr>
          <a:xfrm>
            <a:off x="172310" y="3259843"/>
            <a:ext cx="8799380" cy="357837"/>
          </a:xfrm>
          <a:prstGeom prst="rect">
            <a:avLst/>
          </a:prstGeom>
          <a:solidFill>
            <a:schemeClr val="accent6">
              <a:lumMod val="40000"/>
              <a:lumOff val="60000"/>
            </a:schemeClr>
          </a:solidFill>
          <a:ln w="28575">
            <a:solidFill>
              <a:schemeClr val="accent6">
                <a:lumMod val="50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defRPr/>
            </a:pPr>
            <a:r>
              <a:rPr lang="en-US" sz="1050" dirty="0">
                <a:ea typeface="Verdana" panose="020B0604030504040204" pitchFamily="34" charset="0"/>
              </a:rPr>
              <a:t>QMS Strategies </a:t>
            </a:r>
            <a:endPar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Box 8">
            <a:extLst>
              <a:ext uri="{FF2B5EF4-FFF2-40B4-BE49-F238E27FC236}">
                <a16:creationId xmlns:a16="http://schemas.microsoft.com/office/drawing/2014/main" id="{A6EC1CD5-AF14-471C-B0A1-6F40026A6CEB}"/>
              </a:ext>
            </a:extLst>
          </p:cNvPr>
          <p:cNvSpPr txBox="1"/>
          <p:nvPr/>
        </p:nvSpPr>
        <p:spPr>
          <a:xfrm>
            <a:off x="178406" y="3750206"/>
            <a:ext cx="8799380" cy="2145377"/>
          </a:xfrm>
          <a:prstGeom prst="rect">
            <a:avLst/>
          </a:prstGeom>
          <a:solidFill>
            <a:schemeClr val="accent5">
              <a:lumMod val="50000"/>
            </a:schemeClr>
          </a:solidFill>
          <a:ln w="28575">
            <a:solidFill>
              <a:srgbClr val="002060"/>
            </a:solidFill>
          </a:ln>
        </p:spPr>
        <p:txBody>
          <a:bodyPr wrap="square" lIns="144000" tIns="72000" rIns="144000" bIns="72000" anchor="t">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lang="en-US" b="0" dirty="0">
                <a:solidFill>
                  <a:schemeClr val="bg1"/>
                </a:solidFill>
                <a:ea typeface="Verdana" panose="020B0604030504040204" pitchFamily="34" charset="0"/>
              </a:rPr>
              <a:t>The company possesses the certification of ISO 13485:2016 which is for medical devices – quality management systems ensuring all the measures are being followed by the company to meet the customer and applicable regulatory requirements.</a:t>
            </a:r>
          </a:p>
          <a:p>
            <a:pPr marL="171450">
              <a:defRPr/>
            </a:pPr>
            <a:r>
              <a:rPr lang="en-US" b="0" dirty="0">
                <a:solidFill>
                  <a:schemeClr val="bg1"/>
                </a:solidFill>
                <a:ea typeface="Verdana" panose="020B0604030504040204" pitchFamily="34" charset="0"/>
              </a:rPr>
              <a:t>Roche filed for Emergency Use Authorization (EUA) from the U.S. Food and Drug Administration on 11 December 2020.</a:t>
            </a:r>
          </a:p>
          <a:p>
            <a:pPr marL="171450">
              <a:defRPr/>
            </a:pPr>
            <a:r>
              <a:rPr lang="en-US" b="0" dirty="0">
                <a:solidFill>
                  <a:schemeClr val="bg1"/>
                </a:solidFill>
                <a:ea typeface="Verdana" panose="020B0604030504040204" pitchFamily="34" charset="0"/>
              </a:rPr>
              <a:t>The laboratory based </a:t>
            </a:r>
            <a:r>
              <a:rPr lang="en-US" b="0" dirty="0" err="1">
                <a:solidFill>
                  <a:schemeClr val="bg1"/>
                </a:solidFill>
                <a:ea typeface="Verdana" panose="020B0604030504040204" pitchFamily="34" charset="0"/>
              </a:rPr>
              <a:t>Elecsys</a:t>
            </a:r>
            <a:r>
              <a:rPr lang="en-US" b="0" dirty="0">
                <a:solidFill>
                  <a:schemeClr val="bg1"/>
                </a:solidFill>
                <a:ea typeface="Verdana" panose="020B0604030504040204" pitchFamily="34" charset="0"/>
              </a:rPr>
              <a:t> SARS-CoV-2 Antigen test had also obtained the import license from Central Drugs Standard Control Organization, India on 8</a:t>
            </a:r>
            <a:r>
              <a:rPr lang="en-US" b="0" baseline="30000" dirty="0">
                <a:solidFill>
                  <a:schemeClr val="bg1"/>
                </a:solidFill>
                <a:ea typeface="Verdana" panose="020B0604030504040204" pitchFamily="34" charset="0"/>
              </a:rPr>
              <a:t>th</a:t>
            </a:r>
            <a:r>
              <a:rPr lang="en-US" b="0" dirty="0">
                <a:solidFill>
                  <a:schemeClr val="bg1"/>
                </a:solidFill>
                <a:ea typeface="Verdana" panose="020B0604030504040204" pitchFamily="34" charset="0"/>
              </a:rPr>
              <a:t> June 2021.</a:t>
            </a:r>
          </a:p>
          <a:p>
            <a:pPr marL="171450">
              <a:defRPr/>
            </a:pPr>
            <a:r>
              <a:rPr lang="en-US" b="0" dirty="0">
                <a:solidFill>
                  <a:schemeClr val="bg1"/>
                </a:solidFill>
                <a:ea typeface="Verdana" panose="020B0604030504040204" pitchFamily="34" charset="0"/>
              </a:rPr>
              <a:t> The company follows a structured system of procedures and processes which covers all aspects manufacturing, design, risk management, clinical data, distribution, storage, product labeling, supplier management and complaint handling.</a:t>
            </a:r>
          </a:p>
          <a:p>
            <a:pPr marL="171450">
              <a:defRPr/>
            </a:pPr>
            <a:endParaRPr lang="en-US" b="0" dirty="0">
              <a:solidFill>
                <a:schemeClr val="bg1"/>
              </a:solidFill>
              <a:ea typeface="Verdana" panose="020B0604030504040204" pitchFamily="34" charset="0"/>
            </a:endParaRPr>
          </a:p>
        </p:txBody>
      </p:sp>
    </p:spTree>
    <p:extLst>
      <p:ext uri="{BB962C8B-B14F-4D97-AF65-F5344CB8AC3E}">
        <p14:creationId xmlns:p14="http://schemas.microsoft.com/office/powerpoint/2010/main" val="391975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Roche</a:t>
            </a:r>
          </a:p>
        </p:txBody>
      </p:sp>
      <p:sp>
        <p:nvSpPr>
          <p:cNvPr id="6" name="TextBox 5"/>
          <p:cNvSpPr txBox="1"/>
          <p:nvPr/>
        </p:nvSpPr>
        <p:spPr>
          <a:xfrm>
            <a:off x="185530" y="1535154"/>
            <a:ext cx="8799380" cy="1812081"/>
          </a:xfrm>
          <a:prstGeom prst="rect">
            <a:avLst/>
          </a:prstGeom>
          <a:solidFill>
            <a:schemeClr val="accent5">
              <a:lumMod val="5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Production Capacity: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40 million units per month</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Automation of the Production Line ( Manual/ Semi/ Automatic):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Manual production line</a:t>
            </a:r>
          </a:p>
          <a:p>
            <a:pPr marL="171450">
              <a:defRPr/>
            </a:pP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Manufacturing Cost Per Unit: </a:t>
            </a:r>
            <a:r>
              <a:rPr kumimoji="0" lang="en-US" sz="105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3.50/Kit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Raw Material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2.00/Kit</a:t>
            </a:r>
          </a:p>
          <a:p>
            <a:pPr marL="514350" lvl="1" indent="-171450">
              <a:lnSpc>
                <a:spcPct val="150000"/>
              </a:lnSpc>
              <a:buFont typeface="Arial" panose="020B0604020202020204" pitchFamily="34" charset="0"/>
              <a:buChar char="•"/>
              <a:defRPr/>
            </a:pPr>
            <a:r>
              <a:rPr kumimoji="0" lang="en-US" sz="105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Process Cost: </a:t>
            </a:r>
            <a:r>
              <a:rPr kumimoji="0" lang="en-US" sz="105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USD 1.30/Kit</a:t>
            </a:r>
          </a:p>
          <a:p>
            <a:pPr marL="514350" lvl="1" indent="-171450">
              <a:lnSpc>
                <a:spcPct val="150000"/>
              </a:lnSpc>
              <a:buFont typeface="Arial" panose="020B0604020202020204" pitchFamily="34" charset="0"/>
              <a:buChar char="•"/>
              <a:defRPr/>
            </a:pPr>
            <a:r>
              <a:rPr lang="en-US" sz="1050" b="1" dirty="0">
                <a:solidFill>
                  <a:schemeClr val="bg1"/>
                </a:solidFill>
                <a:latin typeface="Arial" panose="020B0604020202020204" pitchFamily="34" charset="0"/>
                <a:ea typeface="Verdana" panose="020B0604030504040204" pitchFamily="34" charset="0"/>
                <a:cs typeface="Arial" panose="020B0604020202020204" pitchFamily="34" charset="0"/>
              </a:rPr>
              <a:t>Packaging Cost: </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USD 0.20/Kit</a:t>
            </a:r>
          </a:p>
          <a:p>
            <a:pPr marL="171450">
              <a:defRPr/>
            </a:pPr>
            <a:r>
              <a:rPr lang="en-US" sz="1050" dirty="0">
                <a:solidFill>
                  <a:schemeClr val="bg1"/>
                </a:solidFill>
                <a:ea typeface="Verdana" panose="020B0604030504040204" pitchFamily="34" charset="0"/>
              </a:rPr>
              <a:t>Lead Time of Building The Production Line:  </a:t>
            </a:r>
            <a:r>
              <a:rPr lang="en-US" sz="1050" b="0" dirty="0">
                <a:solidFill>
                  <a:schemeClr val="bg1"/>
                </a:solidFill>
                <a:ea typeface="Verdana" panose="020B0604030504040204" pitchFamily="34" charset="0"/>
              </a:rPr>
              <a:t>9 weeks. The production line is installed within the existing production plant of other products </a:t>
            </a:r>
          </a:p>
        </p:txBody>
      </p:sp>
      <p:sp>
        <p:nvSpPr>
          <p:cNvPr id="5" name="TextBox 4"/>
          <p:cNvSpPr txBox="1"/>
          <p:nvPr/>
        </p:nvSpPr>
        <p:spPr>
          <a:xfrm>
            <a:off x="185530" y="990028"/>
            <a:ext cx="8799380" cy="357837"/>
          </a:xfrm>
          <a:prstGeom prst="rect">
            <a:avLst/>
          </a:prstGeom>
          <a:solidFill>
            <a:schemeClr val="accent1">
              <a:lumMod val="20000"/>
              <a:lumOff val="80000"/>
            </a:schemeClr>
          </a:solidFill>
          <a:ln w="28575">
            <a:solidFill>
              <a:srgbClr val="002060"/>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indent="0">
              <a:buNone/>
              <a:defRPr/>
            </a:pPr>
            <a:r>
              <a:rPr kumimoji="0" lang="en-US" sz="105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Plant Location Benchmarked : Indianapolis, USA</a:t>
            </a:r>
            <a:endParaRPr kumimoji="0" lang="en-US" sz="1050" b="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770" y="167291"/>
            <a:ext cx="1445778" cy="4476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_Produit_Roche_Rapidtest"/>
          <p:cNvPicPr>
            <a:picLocks noChangeAspect="1"/>
          </p:cNvPicPr>
          <p:nvPr/>
        </p:nvPicPr>
        <p:blipFill>
          <a:blip r:embed="rId4"/>
          <a:stretch>
            <a:fillRect/>
          </a:stretch>
        </p:blipFill>
        <p:spPr>
          <a:xfrm>
            <a:off x="172577" y="3546475"/>
            <a:ext cx="8824595" cy="3028950"/>
          </a:xfrm>
          <a:prstGeom prst="rect">
            <a:avLst/>
          </a:prstGeom>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TotalTime>
  <Words>4987</Words>
  <Application>Microsoft Office PowerPoint</Application>
  <PresentationFormat>On-screen Show (4:3)</PresentationFormat>
  <Paragraphs>257</Paragraphs>
  <Slides>22</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Calibri Light</vt:lpstr>
      <vt:lpstr>Courier New</vt:lpstr>
      <vt:lpstr>Montserrat</vt:lpstr>
      <vt:lpstr>Neue Haas Grotesk Display Std 75</vt:lpstr>
      <vt:lpstr>Open Sans</vt:lpstr>
      <vt:lpstr>Univers-Light-Normal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Sidhi Mishra</dc:creator>
  <cp:lastModifiedBy>Hardik Malhotra</cp:lastModifiedBy>
  <cp:revision>87</cp:revision>
  <dcterms:created xsi:type="dcterms:W3CDTF">2022-02-15T04:25:00Z</dcterms:created>
  <dcterms:modified xsi:type="dcterms:W3CDTF">2022-03-11T11:38:22Z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700BC2FDBFEB4DFEB64A5D94FEC74CBA</vt:lpwstr>
  </property>
  <property fmtid="{D5CDD505-2E9C-101B-9397-08002B2CF9AE}" pid="3" name="KSOProductBuildVer">
    <vt:lpwstr>1033-11.2.0.10463</vt:lpwstr>
  </property>
</Properties>
</file>